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2"/>
  </p:notesMasterIdLst>
  <p:sldIdLst>
    <p:sldId id="256" r:id="rId2"/>
    <p:sldId id="257" r:id="rId3"/>
    <p:sldId id="273" r:id="rId4"/>
    <p:sldId id="272" r:id="rId5"/>
    <p:sldId id="276" r:id="rId6"/>
    <p:sldId id="277" r:id="rId7"/>
    <p:sldId id="279" r:id="rId8"/>
    <p:sldId id="282" r:id="rId9"/>
    <p:sldId id="281" r:id="rId10"/>
    <p:sldId id="25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543" autoAdjust="0"/>
  </p:normalViewPr>
  <p:slideViewPr>
    <p:cSldViewPr>
      <p:cViewPr varScale="1">
        <p:scale>
          <a:sx n="64" d="100"/>
          <a:sy n="64" d="100"/>
        </p:scale>
        <p:origin x="-156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A12573-BDC4-404C-9720-F5A853136E8D}" type="datetimeFigureOut">
              <a:rPr lang="en-US" smtClean="0"/>
              <a:t>7/29/2014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66EB4F-1B02-4923-923D-E34043439C28}" type="slidenum">
              <a:rPr lang="en-US" smtClean="0"/>
              <a:t>‹#›</a:t>
            </a:fld>
            <a:endParaRPr lang="en-US"/>
          </a:p>
        </p:txBody>
      </p:sp>
    </p:spTree>
    <p:extLst>
      <p:ext uri="{BB962C8B-B14F-4D97-AF65-F5344CB8AC3E}">
        <p14:creationId xmlns:p14="http://schemas.microsoft.com/office/powerpoint/2010/main" val="1958037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200" b="0" i="0" kern="1200" dirty="0" smtClean="0">
                <a:solidFill>
                  <a:schemeClr val="tx1"/>
                </a:solidFill>
                <a:effectLst/>
                <a:latin typeface="+mn-lt"/>
                <a:ea typeface="+mn-ea"/>
                <a:cs typeface="+mn-cs"/>
              </a:rPr>
              <a:t>“外国留学生对美国贡献有多大？”中国新闻网</a:t>
            </a:r>
            <a:r>
              <a:rPr lang="en-US" altLang="zh-CN" sz="1200" b="0" i="0" kern="1200" dirty="0" smtClean="0">
                <a:solidFill>
                  <a:schemeClr val="tx1"/>
                </a:solidFill>
                <a:effectLst/>
                <a:latin typeface="+mn-lt"/>
                <a:ea typeface="+mn-ea"/>
                <a:cs typeface="+mn-cs"/>
              </a:rPr>
              <a:t>2010</a:t>
            </a:r>
            <a:r>
              <a:rPr lang="zh-CN" altLang="en-US" sz="1200" b="0" i="0" kern="1200" dirty="0" smtClean="0">
                <a:solidFill>
                  <a:schemeClr val="tx1"/>
                </a:solidFill>
                <a:effectLst/>
                <a:latin typeface="+mn-lt"/>
                <a:ea typeface="+mn-ea"/>
                <a:cs typeface="+mn-cs"/>
              </a:rPr>
              <a:t>年</a:t>
            </a:r>
            <a:r>
              <a:rPr lang="en-US" altLang="zh-CN" sz="1200" b="0" i="0" kern="1200" dirty="0" smtClean="0">
                <a:solidFill>
                  <a:schemeClr val="tx1"/>
                </a:solidFill>
                <a:effectLst/>
                <a:latin typeface="+mn-lt"/>
                <a:ea typeface="+mn-ea"/>
                <a:cs typeface="+mn-cs"/>
              </a:rPr>
              <a:t>06</a:t>
            </a:r>
            <a:r>
              <a:rPr lang="zh-CN" altLang="en-US" sz="1200" b="0" i="0" kern="1200" dirty="0" smtClean="0">
                <a:solidFill>
                  <a:schemeClr val="tx1"/>
                </a:solidFill>
                <a:effectLst/>
                <a:latin typeface="+mn-lt"/>
                <a:ea typeface="+mn-ea"/>
                <a:cs typeface="+mn-cs"/>
              </a:rPr>
              <a:t>月</a:t>
            </a:r>
            <a:r>
              <a:rPr lang="en-US" altLang="zh-CN" sz="1200" b="0" i="0" kern="1200" dirty="0" smtClean="0">
                <a:solidFill>
                  <a:schemeClr val="tx1"/>
                </a:solidFill>
                <a:effectLst/>
                <a:latin typeface="+mn-lt"/>
                <a:ea typeface="+mn-ea"/>
                <a:cs typeface="+mn-cs"/>
              </a:rPr>
              <a:t>04</a:t>
            </a:r>
            <a:r>
              <a:rPr lang="zh-CN" altLang="en-US" sz="1200" b="0" i="0" kern="1200" dirty="0" smtClean="0">
                <a:solidFill>
                  <a:schemeClr val="tx1"/>
                </a:solidFill>
                <a:effectLst/>
                <a:latin typeface="+mn-lt"/>
                <a:ea typeface="+mn-ea"/>
                <a:cs typeface="+mn-cs"/>
              </a:rPr>
              <a:t>日</a:t>
            </a:r>
            <a:r>
              <a:rPr lang="en-US" altLang="zh-CN" sz="1200" b="0" i="0" kern="1200" dirty="0" smtClean="0">
                <a:solidFill>
                  <a:schemeClr val="tx1"/>
                </a:solidFill>
                <a:effectLst/>
                <a:latin typeface="+mn-lt"/>
                <a:ea typeface="+mn-ea"/>
                <a:cs typeface="+mn-cs"/>
              </a:rPr>
              <a:t>http://www.chinanews.com/lxsh/news/2010/06-04/2324799.shtml</a:t>
            </a:r>
            <a:endParaRPr lang="zh-CN" altLang="en-US" sz="1200" b="0"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666EB4F-1B02-4923-923D-E34043439C28}" type="slidenum">
              <a:rPr lang="en-US" smtClean="0"/>
              <a:t>5</a:t>
            </a:fld>
            <a:endParaRPr lang="en-US"/>
          </a:p>
        </p:txBody>
      </p:sp>
    </p:spTree>
    <p:extLst>
      <p:ext uri="{BB962C8B-B14F-4D97-AF65-F5344CB8AC3E}">
        <p14:creationId xmlns:p14="http://schemas.microsoft.com/office/powerpoint/2010/main" val="3417922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200" b="0" i="0" kern="1200" dirty="0" smtClean="0">
                <a:solidFill>
                  <a:schemeClr val="tx1"/>
                </a:solidFill>
                <a:effectLst/>
                <a:latin typeface="+mn-lt"/>
                <a:ea typeface="+mn-ea"/>
                <a:cs typeface="+mn-cs"/>
              </a:rPr>
              <a:t>沈大伟新著</a:t>
            </a:r>
            <a:r>
              <a:rPr lang="en-US" altLang="zh-CN" sz="1200" b="0" i="0" kern="1200" dirty="0" smtClean="0">
                <a:solidFill>
                  <a:schemeClr val="tx1"/>
                </a:solidFill>
                <a:effectLst/>
                <a:latin typeface="+mn-lt"/>
                <a:ea typeface="+mn-ea"/>
                <a:cs typeface="+mn-cs"/>
              </a:rPr>
              <a:t>《</a:t>
            </a:r>
            <a:r>
              <a:rPr lang="zh-CN" altLang="en-US" sz="1200" b="0" i="0" kern="1200" dirty="0" smtClean="0">
                <a:solidFill>
                  <a:schemeClr val="tx1"/>
                </a:solidFill>
                <a:effectLst/>
                <a:latin typeface="+mn-lt"/>
                <a:ea typeface="+mn-ea"/>
                <a:cs typeface="+mn-cs"/>
              </a:rPr>
              <a:t>中国走向世界</a:t>
            </a:r>
            <a:r>
              <a:rPr lang="en-US" altLang="zh-CN" sz="1200" b="0" i="0" kern="1200" dirty="0" smtClean="0">
                <a:solidFill>
                  <a:schemeClr val="tx1"/>
                </a:solidFill>
                <a:effectLst/>
                <a:latin typeface="+mn-lt"/>
                <a:ea typeface="+mn-ea"/>
                <a:cs typeface="+mn-cs"/>
              </a:rPr>
              <a:t>》</a:t>
            </a:r>
            <a:r>
              <a:rPr lang="zh-CN" altLang="en-US" sz="1200" b="0" i="0" kern="1200" dirty="0" smtClean="0">
                <a:solidFill>
                  <a:schemeClr val="tx1"/>
                </a:solidFill>
                <a:effectLst/>
                <a:latin typeface="+mn-lt"/>
                <a:ea typeface="+mn-ea"/>
                <a:cs typeface="+mn-cs"/>
              </a:rPr>
              <a:t>摘录书评及作者访谈</a:t>
            </a:r>
            <a:r>
              <a:rPr lang="en-US" altLang="zh-CN" sz="1200" b="0" i="0" kern="1200" dirty="0" smtClean="0">
                <a:solidFill>
                  <a:schemeClr val="tx1"/>
                </a:solidFill>
                <a:effectLst/>
                <a:latin typeface="+mn-lt"/>
                <a:ea typeface="+mn-ea"/>
                <a:cs typeface="+mn-cs"/>
              </a:rPr>
              <a:t>《</a:t>
            </a:r>
            <a:r>
              <a:rPr lang="zh-CN" altLang="en-US" sz="1200" b="0" i="0" kern="1200" dirty="0" smtClean="0">
                <a:solidFill>
                  <a:schemeClr val="tx1"/>
                </a:solidFill>
                <a:effectLst/>
                <a:latin typeface="+mn-lt"/>
                <a:ea typeface="+mn-ea"/>
                <a:cs typeface="+mn-cs"/>
              </a:rPr>
              <a:t>中国走向世界：一个不完全大国</a:t>
            </a:r>
            <a:r>
              <a:rPr lang="en-US" altLang="zh-CN" sz="1200" b="0" i="0" kern="1200" dirty="0" smtClean="0">
                <a:solidFill>
                  <a:schemeClr val="tx1"/>
                </a:solidFill>
                <a:effectLst/>
                <a:latin typeface="+mn-lt"/>
                <a:ea typeface="+mn-ea"/>
                <a:cs typeface="+mn-cs"/>
              </a:rPr>
              <a:t>》</a:t>
            </a:r>
            <a:r>
              <a:rPr lang="zh-CN" altLang="en-US" sz="1200" b="0" i="0" kern="1200" dirty="0" smtClean="0">
                <a:solidFill>
                  <a:schemeClr val="tx1"/>
                </a:solidFill>
                <a:effectLst/>
                <a:latin typeface="+mn-lt"/>
                <a:ea typeface="+mn-ea"/>
                <a:cs typeface="+mn-cs"/>
              </a:rPr>
              <a:t>（</a:t>
            </a:r>
            <a:r>
              <a:rPr lang="en-US" altLang="zh-CN" sz="1200" b="0" i="0" kern="1200" dirty="0" smtClean="0">
                <a:solidFill>
                  <a:schemeClr val="tx1"/>
                </a:solidFill>
                <a:effectLst/>
                <a:latin typeface="+mn-lt"/>
                <a:ea typeface="+mn-ea"/>
                <a:cs typeface="+mn-cs"/>
              </a:rPr>
              <a:t>China Goes Global</a:t>
            </a:r>
            <a:r>
              <a:rPr lang="zh-CN" altLang="en-US" sz="1200" b="0" i="0" kern="1200" dirty="0" smtClean="0">
                <a:solidFill>
                  <a:schemeClr val="tx1"/>
                </a:solidFill>
                <a:effectLst/>
                <a:latin typeface="+mn-lt"/>
                <a:ea typeface="+mn-ea"/>
                <a:cs typeface="+mn-cs"/>
              </a:rPr>
              <a:t>：</a:t>
            </a:r>
            <a:r>
              <a:rPr lang="en-US" altLang="zh-CN" sz="1200" b="0" i="0" kern="1200" dirty="0" smtClean="0">
                <a:solidFill>
                  <a:schemeClr val="tx1"/>
                </a:solidFill>
                <a:effectLst/>
                <a:latin typeface="+mn-lt"/>
                <a:ea typeface="+mn-ea"/>
                <a:cs typeface="+mn-cs"/>
              </a:rPr>
              <a:t>The Partial Power</a:t>
            </a:r>
            <a:r>
              <a:rPr lang="zh-CN" altLang="en-US" sz="1200" b="0" i="0" kern="1200" dirty="0" smtClean="0">
                <a:solidFill>
                  <a:schemeClr val="tx1"/>
                </a:solidFill>
                <a:effectLst/>
                <a:latin typeface="+mn-lt"/>
                <a:ea typeface="+mn-ea"/>
                <a:cs typeface="+mn-cs"/>
              </a:rPr>
              <a:t>）作者：华盛顿大学政治学和国际关系学教授、著名中国问题专家沈大伟（</a:t>
            </a:r>
            <a:r>
              <a:rPr lang="en-US" altLang="zh-CN" sz="1200" b="0" i="0" kern="1200" dirty="0" err="1" smtClean="0">
                <a:solidFill>
                  <a:schemeClr val="tx1"/>
                </a:solidFill>
                <a:effectLst/>
                <a:latin typeface="+mn-lt"/>
                <a:ea typeface="+mn-ea"/>
                <a:cs typeface="+mn-cs"/>
              </a:rPr>
              <a:t>DavidShambaugh</a:t>
            </a:r>
            <a:r>
              <a:rPr lang="zh-CN" altLang="en-US" sz="1200" b="0" i="0" kern="1200" dirty="0" smtClean="0">
                <a:solidFill>
                  <a:schemeClr val="tx1"/>
                </a:solidFill>
                <a:effectLst/>
                <a:latin typeface="+mn-lt"/>
                <a:ea typeface="+mn-ea"/>
                <a:cs typeface="+mn-cs"/>
              </a:rPr>
              <a:t>）出版商和出版日期：牛津大学出版社</a:t>
            </a:r>
            <a:r>
              <a:rPr lang="en-US" altLang="zh-CN" sz="1200" b="0" i="0" kern="1200" dirty="0" smtClean="0">
                <a:solidFill>
                  <a:schemeClr val="tx1"/>
                </a:solidFill>
                <a:effectLst/>
                <a:latin typeface="+mn-lt"/>
                <a:ea typeface="+mn-ea"/>
                <a:cs typeface="+mn-cs"/>
              </a:rPr>
              <a:t>2013</a:t>
            </a:r>
            <a:r>
              <a:rPr lang="zh-CN" altLang="en-US" sz="1200" b="0" i="0" kern="1200" dirty="0" smtClean="0">
                <a:solidFill>
                  <a:schemeClr val="tx1"/>
                </a:solidFill>
                <a:effectLst/>
                <a:latin typeface="+mn-lt"/>
                <a:ea typeface="+mn-ea"/>
                <a:cs typeface="+mn-cs"/>
              </a:rPr>
              <a:t>年</a:t>
            </a:r>
            <a:r>
              <a:rPr lang="en-US" altLang="zh-CN" sz="1200" b="0" i="0" kern="1200" dirty="0" smtClean="0">
                <a:solidFill>
                  <a:schemeClr val="tx1"/>
                </a:solidFill>
                <a:effectLst/>
                <a:latin typeface="+mn-lt"/>
                <a:ea typeface="+mn-ea"/>
                <a:cs typeface="+mn-cs"/>
              </a:rPr>
              <a:t>2</a:t>
            </a:r>
            <a:r>
              <a:rPr lang="zh-CN" altLang="en-US" sz="1200" b="0" i="0" kern="1200" dirty="0" smtClean="0">
                <a:solidFill>
                  <a:schemeClr val="tx1"/>
                </a:solidFill>
                <a:effectLst/>
                <a:latin typeface="+mn-lt"/>
                <a:ea typeface="+mn-ea"/>
                <a:cs typeface="+mn-cs"/>
              </a:rPr>
              <a:t>月（精装本），</a:t>
            </a:r>
            <a:r>
              <a:rPr lang="en-US" altLang="zh-CN" sz="1200" b="0" i="0" kern="1200" dirty="0" smtClean="0">
                <a:solidFill>
                  <a:schemeClr val="tx1"/>
                </a:solidFill>
                <a:effectLst/>
                <a:latin typeface="+mn-lt"/>
                <a:ea typeface="+mn-ea"/>
                <a:cs typeface="+mn-cs"/>
              </a:rPr>
              <a:t>432</a:t>
            </a:r>
            <a:r>
              <a:rPr lang="zh-CN" altLang="en-US" sz="1200" b="0" i="0" kern="1200" dirty="0" smtClean="0">
                <a:solidFill>
                  <a:schemeClr val="tx1"/>
                </a:solidFill>
                <a:effectLst/>
                <a:latin typeface="+mn-lt"/>
                <a:ea typeface="+mn-ea"/>
                <a:cs typeface="+mn-cs"/>
              </a:rPr>
              <a:t>页</a:t>
            </a:r>
            <a:endParaRPr lang="en-US" altLang="zh-CN"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r>
              <a:rPr lang="zh-CN" altLang="en-US" sz="1200" b="0" i="0" kern="1200" dirty="0" smtClean="0">
                <a:solidFill>
                  <a:schemeClr val="tx1"/>
                </a:solidFill>
                <a:effectLst/>
                <a:latin typeface="+mn-lt"/>
                <a:ea typeface="+mn-ea"/>
                <a:cs typeface="+mn-cs"/>
              </a:rPr>
              <a:t>“中国人才竞争现留学赤字移民赤字等三大劣势”</a:t>
            </a:r>
            <a:r>
              <a:rPr lang="en-US" altLang="zh-CN" sz="1200" b="0" i="0" kern="1200" dirty="0" smtClean="0">
                <a:solidFill>
                  <a:schemeClr val="tx1"/>
                </a:solidFill>
                <a:effectLst/>
                <a:latin typeface="+mn-lt"/>
                <a:ea typeface="+mn-ea"/>
                <a:cs typeface="+mn-cs"/>
              </a:rPr>
              <a:t>2014</a:t>
            </a:r>
            <a:r>
              <a:rPr lang="zh-CN" altLang="en-US" sz="1200" b="0" i="0" kern="1200" dirty="0" smtClean="0">
                <a:solidFill>
                  <a:schemeClr val="tx1"/>
                </a:solidFill>
                <a:effectLst/>
                <a:latin typeface="+mn-lt"/>
                <a:ea typeface="+mn-ea"/>
                <a:cs typeface="+mn-cs"/>
              </a:rPr>
              <a:t>年</a:t>
            </a:r>
            <a:r>
              <a:rPr lang="en-US" altLang="zh-CN" sz="1200" b="0" i="0" kern="1200" dirty="0" smtClean="0">
                <a:solidFill>
                  <a:schemeClr val="tx1"/>
                </a:solidFill>
                <a:effectLst/>
                <a:latin typeface="+mn-lt"/>
                <a:ea typeface="+mn-ea"/>
                <a:cs typeface="+mn-cs"/>
              </a:rPr>
              <a:t>06</a:t>
            </a:r>
            <a:r>
              <a:rPr lang="zh-CN" altLang="en-US" sz="1200" b="0" i="0" kern="1200" dirty="0" smtClean="0">
                <a:solidFill>
                  <a:schemeClr val="tx1"/>
                </a:solidFill>
                <a:effectLst/>
                <a:latin typeface="+mn-lt"/>
                <a:ea typeface="+mn-ea"/>
                <a:cs typeface="+mn-cs"/>
              </a:rPr>
              <a:t>月</a:t>
            </a:r>
            <a:r>
              <a:rPr lang="en-US" altLang="zh-CN" sz="1200" b="0" i="0" kern="1200" dirty="0" smtClean="0">
                <a:solidFill>
                  <a:schemeClr val="tx1"/>
                </a:solidFill>
                <a:effectLst/>
                <a:latin typeface="+mn-lt"/>
                <a:ea typeface="+mn-ea"/>
                <a:cs typeface="+mn-cs"/>
              </a:rPr>
              <a:t>14</a:t>
            </a:r>
            <a:r>
              <a:rPr lang="zh-CN" altLang="en-US" sz="1200" b="0" i="0" kern="1200" dirty="0" smtClean="0">
                <a:solidFill>
                  <a:schemeClr val="tx1"/>
                </a:solidFill>
                <a:effectLst/>
                <a:latin typeface="+mn-lt"/>
                <a:ea typeface="+mn-ea"/>
                <a:cs typeface="+mn-cs"/>
              </a:rPr>
              <a:t>日 </a:t>
            </a:r>
            <a:r>
              <a:rPr lang="en-US" altLang="zh-CN" sz="1200" b="0" i="0" kern="1200" dirty="0" smtClean="0">
                <a:solidFill>
                  <a:schemeClr val="tx1"/>
                </a:solidFill>
                <a:effectLst/>
                <a:latin typeface="+mn-lt"/>
                <a:ea typeface="+mn-ea"/>
                <a:cs typeface="+mn-cs"/>
              </a:rPr>
              <a:t>13:50</a:t>
            </a:r>
            <a:r>
              <a:rPr lang="zh-CN" altLang="en-US" sz="1200" b="0" i="0" kern="1200" dirty="0" smtClean="0">
                <a:solidFill>
                  <a:schemeClr val="tx1"/>
                </a:solidFill>
                <a:effectLst/>
                <a:latin typeface="+mn-lt"/>
                <a:ea typeface="+mn-ea"/>
                <a:cs typeface="+mn-cs"/>
              </a:rPr>
              <a:t>　来源：</a:t>
            </a:r>
            <a:r>
              <a:rPr lang="en-US" altLang="zh-CN" sz="1200" b="0" i="0" kern="1200" dirty="0" smtClean="0">
                <a:solidFill>
                  <a:schemeClr val="tx1"/>
                </a:solidFill>
                <a:effectLst/>
                <a:latin typeface="+mn-lt"/>
                <a:ea typeface="+mn-ea"/>
                <a:cs typeface="+mn-cs"/>
              </a:rPr>
              <a:t>《</a:t>
            </a:r>
            <a:r>
              <a:rPr lang="zh-CN" altLang="en-US" sz="1200" b="0" i="0" kern="1200" dirty="0" smtClean="0">
                <a:solidFill>
                  <a:schemeClr val="tx1"/>
                </a:solidFill>
                <a:effectLst/>
                <a:latin typeface="+mn-lt"/>
                <a:ea typeface="+mn-ea"/>
                <a:cs typeface="+mn-cs"/>
              </a:rPr>
              <a:t>瞭望</a:t>
            </a:r>
            <a:r>
              <a:rPr lang="en-US" altLang="zh-CN" sz="1200" b="0" i="0" kern="1200" dirty="0" smtClean="0">
                <a:solidFill>
                  <a:schemeClr val="tx1"/>
                </a:solidFill>
                <a:effectLst/>
                <a:latin typeface="+mn-lt"/>
                <a:ea typeface="+mn-ea"/>
                <a:cs typeface="+mn-cs"/>
              </a:rPr>
              <a:t>》</a:t>
            </a:r>
            <a:r>
              <a:rPr lang="zh-CN" altLang="en-US" sz="1200" b="0" i="0" kern="1200" dirty="0" smtClean="0">
                <a:solidFill>
                  <a:schemeClr val="tx1"/>
                </a:solidFill>
                <a:effectLst/>
                <a:latin typeface="+mn-lt"/>
                <a:ea typeface="+mn-ea"/>
                <a:cs typeface="+mn-cs"/>
              </a:rPr>
              <a:t>新闻周刊</a:t>
            </a:r>
            <a:r>
              <a:rPr lang="en-US" altLang="zh-CN" sz="1200" b="0" i="0" kern="1200" dirty="0" smtClean="0">
                <a:solidFill>
                  <a:schemeClr val="tx1"/>
                </a:solidFill>
                <a:effectLst/>
                <a:latin typeface="+mn-lt"/>
                <a:ea typeface="+mn-ea"/>
                <a:cs typeface="+mn-cs"/>
              </a:rPr>
              <a:t>http://www.chinanews.com/gn/2014/06-14/6280482.shtml</a:t>
            </a:r>
            <a:endParaRPr lang="zh-CN" altLang="en-US" sz="1200" b="0"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666EB4F-1B02-4923-923D-E34043439C28}" type="slidenum">
              <a:rPr lang="en-US" smtClean="0"/>
              <a:t>6</a:t>
            </a:fld>
            <a:endParaRPr lang="en-US"/>
          </a:p>
        </p:txBody>
      </p:sp>
    </p:spTree>
    <p:extLst>
      <p:ext uri="{BB962C8B-B14F-4D97-AF65-F5344CB8AC3E}">
        <p14:creationId xmlns:p14="http://schemas.microsoft.com/office/powerpoint/2010/main" val="1393421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sz="1200" kern="1200" dirty="0" smtClean="0">
                <a:solidFill>
                  <a:schemeClr val="tx1"/>
                </a:solidFill>
                <a:effectLst/>
                <a:latin typeface="+mn-lt"/>
                <a:ea typeface="+mn-ea"/>
                <a:cs typeface="+mn-cs"/>
              </a:rPr>
              <a:t>对于大学的国际化，科罗帕契夫校长有很多宏大的愿景。比如说，按照学校的战略规划，到</a:t>
            </a:r>
            <a:r>
              <a:rPr lang="en-US" sz="1200" kern="1200" dirty="0" smtClean="0">
                <a:solidFill>
                  <a:schemeClr val="tx1"/>
                </a:solidFill>
                <a:effectLst/>
                <a:latin typeface="+mn-lt"/>
                <a:ea typeface="+mn-ea"/>
                <a:cs typeface="+mn-cs"/>
              </a:rPr>
              <a:t>2020</a:t>
            </a:r>
            <a:r>
              <a:rPr lang="zh-CN" altLang="en-US" sz="1200" kern="1200" dirty="0" smtClean="0">
                <a:solidFill>
                  <a:schemeClr val="tx1"/>
                </a:solidFill>
                <a:effectLst/>
                <a:latin typeface="+mn-lt"/>
                <a:ea typeface="+mn-ea"/>
                <a:cs typeface="+mn-cs"/>
              </a:rPr>
              <a:t>年，圣彼得堡国立大学的国际学生将是现在的三倍多，教授论文起码有百分之五十发表在外语的刊物上，用外语教学的课程项目将是目前的五倍以上，而且得到国际认证的课程项目也将从目前的两个增加到</a:t>
            </a:r>
            <a:r>
              <a:rPr lang="en-US" sz="1200" kern="1200" dirty="0" smtClean="0">
                <a:solidFill>
                  <a:schemeClr val="tx1"/>
                </a:solidFill>
                <a:effectLst/>
                <a:latin typeface="+mn-lt"/>
                <a:ea typeface="+mn-ea"/>
                <a:cs typeface="+mn-cs"/>
              </a:rPr>
              <a:t>15</a:t>
            </a:r>
            <a:r>
              <a:rPr lang="zh-CN" altLang="en-US" sz="1200" kern="1200" dirty="0" smtClean="0">
                <a:solidFill>
                  <a:schemeClr val="tx1"/>
                </a:solidFill>
                <a:effectLst/>
                <a:latin typeface="+mn-lt"/>
                <a:ea typeface="+mn-ea"/>
                <a:cs typeface="+mn-cs"/>
              </a:rPr>
              <a:t>个。</a:t>
            </a:r>
            <a:endParaRPr lang="en-US" altLang="zh-CN"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zh-CN" altLang="en-US" sz="1200" kern="1200" dirty="0" smtClean="0">
                <a:solidFill>
                  <a:schemeClr val="tx1"/>
                </a:solidFill>
                <a:effectLst/>
                <a:latin typeface="+mn-lt"/>
                <a:ea typeface="+mn-ea"/>
                <a:cs typeface="+mn-cs"/>
              </a:rPr>
              <a:t>澳大利亚政府从八十年代末开始就将招收外国留学生当成一个产业来做。这个教育服务产业在</a:t>
            </a:r>
            <a:r>
              <a:rPr lang="en-US" sz="1200" kern="1200" dirty="0" smtClean="0">
                <a:solidFill>
                  <a:schemeClr val="tx1"/>
                </a:solidFill>
                <a:effectLst/>
                <a:latin typeface="+mn-lt"/>
                <a:ea typeface="+mn-ea"/>
                <a:cs typeface="+mn-cs"/>
              </a:rPr>
              <a:t>2008</a:t>
            </a:r>
            <a:r>
              <a:rPr lang="zh-CN" altLang="en-US" sz="1200" kern="1200" dirty="0" smtClean="0">
                <a:solidFill>
                  <a:schemeClr val="tx1"/>
                </a:solidFill>
                <a:effectLst/>
                <a:latin typeface="+mn-lt"/>
                <a:ea typeface="+mn-ea"/>
                <a:cs typeface="+mn-cs"/>
              </a:rPr>
              <a:t>年为澳大利亚挣了</a:t>
            </a:r>
            <a:r>
              <a:rPr lang="en-US" sz="1200" kern="1200" dirty="0" smtClean="0">
                <a:solidFill>
                  <a:schemeClr val="tx1"/>
                </a:solidFill>
                <a:effectLst/>
                <a:latin typeface="+mn-lt"/>
                <a:ea typeface="+mn-ea"/>
                <a:cs typeface="+mn-cs"/>
              </a:rPr>
              <a:t>155</a:t>
            </a:r>
            <a:r>
              <a:rPr lang="zh-CN" altLang="en-US" sz="1200" kern="1200" dirty="0" smtClean="0">
                <a:solidFill>
                  <a:schemeClr val="tx1"/>
                </a:solidFill>
                <a:effectLst/>
                <a:latin typeface="+mn-lt"/>
                <a:ea typeface="+mn-ea"/>
                <a:cs typeface="+mn-cs"/>
              </a:rPr>
              <a:t>亿澳元，在其出口行业中稳稳占居第三位。</a:t>
            </a:r>
            <a:endParaRPr lang="en-US" dirty="0"/>
          </a:p>
        </p:txBody>
      </p:sp>
      <p:sp>
        <p:nvSpPr>
          <p:cNvPr id="4" name="Slide Number Placeholder 3"/>
          <p:cNvSpPr>
            <a:spLocks noGrp="1"/>
          </p:cNvSpPr>
          <p:nvPr>
            <p:ph type="sldNum" sz="quarter" idx="10"/>
          </p:nvPr>
        </p:nvSpPr>
        <p:spPr/>
        <p:txBody>
          <a:bodyPr/>
          <a:lstStyle/>
          <a:p>
            <a:fld id="{6666EB4F-1B02-4923-923D-E34043439C28}" type="slidenum">
              <a:rPr lang="en-US" smtClean="0"/>
              <a:t>7</a:t>
            </a:fld>
            <a:endParaRPr lang="en-US"/>
          </a:p>
        </p:txBody>
      </p:sp>
    </p:spTree>
    <p:extLst>
      <p:ext uri="{BB962C8B-B14F-4D97-AF65-F5344CB8AC3E}">
        <p14:creationId xmlns:p14="http://schemas.microsoft.com/office/powerpoint/2010/main" val="2176243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7EEDF1-A31F-4984-84CF-E48493C41657}" type="datetime1">
              <a:rPr lang="en-US" smtClean="0"/>
              <a:t>7/29/2014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8969F-1C68-4E6D-9E24-206E3134483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9BFBE0-AD28-471F-8B2D-086C5178F30F}" type="datetime1">
              <a:rPr lang="en-US" smtClean="0"/>
              <a:t>7/29/2014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8969F-1C68-4E6D-9E24-206E3134483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4A8C0A-2FA8-4C90-9024-D7025D80CCDA}" type="datetime1">
              <a:rPr lang="en-US" smtClean="0"/>
              <a:t>7/29/2014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8969F-1C68-4E6D-9E24-206E3134483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3E4FE6-501F-4297-8F3E-CFAE68F9FF27}" type="datetime1">
              <a:rPr lang="en-US" smtClean="0"/>
              <a:t>7/29/2014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8969F-1C68-4E6D-9E24-206E3134483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30B833-38C2-4A69-8CBB-389D6990F133}" type="datetime1">
              <a:rPr lang="en-US" smtClean="0"/>
              <a:t>7/29/2014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8969F-1C68-4E6D-9E24-206E3134483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4E604C-F5C8-439C-AD17-29F28B7D18A8}" type="datetime1">
              <a:rPr lang="en-US" smtClean="0"/>
              <a:t>7/29/2014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F8969F-1C68-4E6D-9E24-206E3134483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5D79AE-D0A3-4E30-95B1-F4C0393E3E35}" type="datetime1">
              <a:rPr lang="en-US" smtClean="0"/>
              <a:t>7/29/2014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F8969F-1C68-4E6D-9E24-206E3134483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2D24C0-4B3C-4B1C-9EA3-B2376A51D6FF}" type="datetime1">
              <a:rPr lang="en-US" smtClean="0"/>
              <a:t>7/29/2014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F8969F-1C68-4E6D-9E24-206E3134483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16FF06-3B7D-49D8-8797-888C654C10E9}" type="datetime1">
              <a:rPr lang="en-US" smtClean="0"/>
              <a:t>7/29/2014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F8969F-1C68-4E6D-9E24-206E3134483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0F5872-B5C1-46FC-B234-493D96F13DCC}" type="datetime1">
              <a:rPr lang="en-US" smtClean="0"/>
              <a:t>7/29/2014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F8969F-1C68-4E6D-9E24-206E3134483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59E4AD-4438-46F6-9BEC-0638A1CB12FD}" type="datetime1">
              <a:rPr lang="en-US" smtClean="0"/>
              <a:t>7/29/2014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F8969F-1C68-4E6D-9E24-206E3134483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1000"/>
            <a:lum/>
          </a:blip>
          <a:srcRect/>
          <a:stretch>
            <a:fillRect l="-24000" r="-2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DB1556-0051-468E-B352-E2D996F14516}" type="datetime1">
              <a:rPr lang="en-US" smtClean="0"/>
              <a:t>7/29/2014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F8969F-1C68-4E6D-9E24-206E3134483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zh-CN" altLang="en-US" dirty="0" smtClean="0"/>
              <a:t>当巴</a:t>
            </a:r>
            <a:r>
              <a:rPr lang="zh-CN" altLang="en-US" dirty="0" smtClean="0"/>
              <a:t>别</a:t>
            </a:r>
            <a:r>
              <a:rPr lang="zh-CN" altLang="en-US" dirty="0" smtClean="0"/>
              <a:t>塔遭遇国</a:t>
            </a:r>
            <a:r>
              <a:rPr lang="zh-CN" altLang="en-US" dirty="0" smtClean="0"/>
              <a:t>际化</a:t>
            </a:r>
            <a:r>
              <a:rPr lang="en-US" altLang="zh-CN" dirty="0" smtClean="0"/>
              <a:t/>
            </a:r>
            <a:br>
              <a:rPr lang="en-US" altLang="zh-CN" dirty="0" smtClean="0"/>
            </a:br>
            <a:r>
              <a:rPr lang="zh-CN" altLang="en-US" sz="2800" dirty="0" smtClean="0"/>
              <a:t>国际交流中的语言问题及其对策</a:t>
            </a:r>
            <a:endParaRPr lang="en-US" sz="2800" dirty="0"/>
          </a:p>
        </p:txBody>
      </p:sp>
      <p:sp>
        <p:nvSpPr>
          <p:cNvPr id="3" name="Subtitle 2"/>
          <p:cNvSpPr>
            <a:spLocks noGrp="1"/>
          </p:cNvSpPr>
          <p:nvPr>
            <p:ph type="subTitle" idx="1"/>
          </p:nvPr>
        </p:nvSpPr>
        <p:spPr>
          <a:xfrm>
            <a:off x="1371600" y="4581128"/>
            <a:ext cx="6400800" cy="1057672"/>
          </a:xfrm>
        </p:spPr>
        <p:txBody>
          <a:bodyPr>
            <a:normAutofit lnSpcReduction="10000"/>
          </a:bodyPr>
          <a:lstStyle/>
          <a:p>
            <a:r>
              <a:rPr lang="zh-CN" altLang="en-US" sz="2000" dirty="0" smtClean="0"/>
              <a:t>程 星，香港城市大学</a:t>
            </a:r>
            <a:endParaRPr lang="en-US" altLang="zh-CN" sz="2000" dirty="0" smtClean="0"/>
          </a:p>
          <a:p>
            <a:endParaRPr lang="en-US" sz="2000" dirty="0"/>
          </a:p>
          <a:p>
            <a:r>
              <a:rPr lang="en-US" altLang="zh-CN" sz="2000" dirty="0" smtClean="0"/>
              <a:t>2014</a:t>
            </a:r>
            <a:r>
              <a:rPr lang="zh-CN" altLang="en-US" sz="2000" dirty="0" smtClean="0"/>
              <a:t>年</a:t>
            </a:r>
            <a:r>
              <a:rPr lang="en-US" altLang="zh-CN" sz="2000" dirty="0" smtClean="0"/>
              <a:t>7</a:t>
            </a:r>
            <a:r>
              <a:rPr lang="zh-CN" altLang="en-US" sz="2000" dirty="0" smtClean="0"/>
              <a:t>月</a:t>
            </a:r>
            <a:r>
              <a:rPr lang="en-US" altLang="zh-CN" sz="2000" dirty="0" smtClean="0"/>
              <a:t>31</a:t>
            </a:r>
            <a:r>
              <a:rPr lang="zh-CN" altLang="en-US" sz="2000" dirty="0" smtClean="0"/>
              <a:t>日</a:t>
            </a:r>
            <a:endParaRPr lang="en-US" sz="2000" dirty="0"/>
          </a:p>
        </p:txBody>
      </p:sp>
    </p:spTree>
    <p:extLst>
      <p:ext uri="{BB962C8B-B14F-4D97-AF65-F5344CB8AC3E}">
        <p14:creationId xmlns:p14="http://schemas.microsoft.com/office/powerpoint/2010/main" val="1393005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参考文献</a:t>
            </a:r>
            <a:endParaRPr lang="en-US" dirty="0"/>
          </a:p>
        </p:txBody>
      </p:sp>
      <p:sp>
        <p:nvSpPr>
          <p:cNvPr id="3" name="Content Placeholder 2"/>
          <p:cNvSpPr>
            <a:spLocks noGrp="1"/>
          </p:cNvSpPr>
          <p:nvPr>
            <p:ph idx="1"/>
          </p:nvPr>
        </p:nvSpPr>
        <p:spPr>
          <a:xfrm>
            <a:off x="457200" y="1412776"/>
            <a:ext cx="8229600" cy="4896544"/>
          </a:xfrm>
        </p:spPr>
        <p:txBody>
          <a:bodyPr>
            <a:normAutofit fontScale="70000" lnSpcReduction="20000"/>
          </a:bodyPr>
          <a:lstStyle/>
          <a:p>
            <a:r>
              <a:rPr lang="zh-CN" altLang="en-US" dirty="0" smtClean="0"/>
              <a:t>丁学良</a:t>
            </a:r>
            <a:r>
              <a:rPr lang="en-US" altLang="zh-CN" dirty="0" smtClean="0"/>
              <a:t>《</a:t>
            </a:r>
            <a:r>
              <a:rPr lang="zh-CN" altLang="en-US" dirty="0" smtClean="0"/>
              <a:t>什么是世界一流大学</a:t>
            </a:r>
            <a:r>
              <a:rPr lang="en-US" dirty="0" smtClean="0"/>
              <a:t>?</a:t>
            </a:r>
            <a:r>
              <a:rPr lang="en-US" altLang="zh-CN" dirty="0" smtClean="0"/>
              <a:t>》</a:t>
            </a:r>
            <a:r>
              <a:rPr lang="zh-CN" altLang="en-US" dirty="0" smtClean="0"/>
              <a:t>。 北京大学出版社</a:t>
            </a:r>
            <a:r>
              <a:rPr lang="en-US" altLang="zh-CN" dirty="0" smtClean="0"/>
              <a:t>2004</a:t>
            </a:r>
            <a:r>
              <a:rPr lang="zh-CN" altLang="en-US" dirty="0" smtClean="0"/>
              <a:t>年，第</a:t>
            </a:r>
            <a:r>
              <a:rPr lang="en-US" dirty="0" smtClean="0"/>
              <a:t>104-105</a:t>
            </a:r>
            <a:r>
              <a:rPr lang="zh-CN" altLang="en-US" dirty="0" smtClean="0"/>
              <a:t>页。</a:t>
            </a:r>
            <a:endParaRPr lang="en-US" altLang="zh-CN" dirty="0" smtClean="0"/>
          </a:p>
          <a:p>
            <a:r>
              <a:rPr lang="zh-CN" altLang="en-US" dirty="0" smtClean="0"/>
              <a:t>甘阳：</a:t>
            </a:r>
            <a:r>
              <a:rPr lang="en-US" altLang="zh-CN" dirty="0" smtClean="0"/>
              <a:t>《</a:t>
            </a:r>
            <a:r>
              <a:rPr lang="zh-CN" altLang="en-US" dirty="0" smtClean="0"/>
              <a:t>文明</a:t>
            </a:r>
            <a:r>
              <a:rPr lang="en-US" altLang="zh-CN" dirty="0" smtClean="0"/>
              <a:t>·</a:t>
            </a:r>
            <a:r>
              <a:rPr lang="zh-CN" altLang="en-US" dirty="0" smtClean="0"/>
              <a:t>国家</a:t>
            </a:r>
            <a:r>
              <a:rPr lang="en-US" altLang="zh-CN" dirty="0" smtClean="0"/>
              <a:t>·</a:t>
            </a:r>
            <a:r>
              <a:rPr lang="zh-CN" altLang="en-US" dirty="0" smtClean="0"/>
              <a:t>大学</a:t>
            </a:r>
            <a:r>
              <a:rPr lang="en-US" altLang="zh-CN" dirty="0" smtClean="0"/>
              <a:t>》</a:t>
            </a:r>
            <a:r>
              <a:rPr lang="zh-CN" altLang="en-US" dirty="0" smtClean="0"/>
              <a:t>。三联书店</a:t>
            </a:r>
            <a:r>
              <a:rPr lang="en-US" altLang="zh-CN" dirty="0" smtClean="0"/>
              <a:t>2012</a:t>
            </a:r>
            <a:r>
              <a:rPr lang="zh-CN" altLang="en-US" dirty="0" smtClean="0"/>
              <a:t>年第</a:t>
            </a:r>
            <a:r>
              <a:rPr lang="en-US" altLang="zh-CN" dirty="0" smtClean="0"/>
              <a:t>307</a:t>
            </a:r>
            <a:r>
              <a:rPr lang="zh-CN" altLang="en-US" dirty="0" smtClean="0"/>
              <a:t>页。</a:t>
            </a:r>
            <a:endParaRPr lang="en-US" dirty="0" smtClean="0"/>
          </a:p>
          <a:p>
            <a:r>
              <a:rPr lang="zh-CN" altLang="en-US" dirty="0" smtClean="0"/>
              <a:t>张</a:t>
            </a:r>
            <a:r>
              <a:rPr lang="zh-CN" altLang="en-US" dirty="0"/>
              <a:t>隆溪：</a:t>
            </a:r>
            <a:r>
              <a:rPr lang="en-US" altLang="zh-CN" dirty="0"/>
              <a:t>《</a:t>
            </a:r>
            <a:r>
              <a:rPr lang="zh-CN" altLang="en-US" dirty="0"/>
              <a:t>一毂集</a:t>
            </a:r>
            <a:r>
              <a:rPr lang="en-US" altLang="zh-CN" dirty="0"/>
              <a:t>》</a:t>
            </a:r>
            <a:r>
              <a:rPr lang="zh-CN" altLang="en-US" dirty="0"/>
              <a:t>。复旦大学出版社</a:t>
            </a:r>
            <a:r>
              <a:rPr lang="en-US" dirty="0"/>
              <a:t>2011</a:t>
            </a:r>
            <a:r>
              <a:rPr lang="zh-CN" altLang="en-US" dirty="0"/>
              <a:t>年第一版第</a:t>
            </a:r>
            <a:r>
              <a:rPr lang="en-US" dirty="0"/>
              <a:t>70</a:t>
            </a:r>
            <a:r>
              <a:rPr lang="zh-CN" altLang="en-US" dirty="0"/>
              <a:t>页</a:t>
            </a:r>
            <a:r>
              <a:rPr lang="zh-CN" altLang="en-US" dirty="0" smtClean="0"/>
              <a:t>。</a:t>
            </a:r>
            <a:endParaRPr lang="en-US" altLang="zh-CN" dirty="0" smtClean="0"/>
          </a:p>
          <a:p>
            <a:r>
              <a:rPr lang="en-US" dirty="0"/>
              <a:t>David </a:t>
            </a:r>
            <a:r>
              <a:rPr lang="en-US" dirty="0" err="1" smtClean="0"/>
              <a:t>Shambaugh</a:t>
            </a:r>
            <a:r>
              <a:rPr lang="en-US" dirty="0" smtClean="0"/>
              <a:t> (</a:t>
            </a:r>
            <a:r>
              <a:rPr lang="en-US" altLang="zh-CN" dirty="0" smtClean="0"/>
              <a:t>2013). </a:t>
            </a:r>
            <a:r>
              <a:rPr lang="en-US" i="1" dirty="0" smtClean="0"/>
              <a:t>China </a:t>
            </a:r>
            <a:r>
              <a:rPr lang="en-US" i="1" dirty="0"/>
              <a:t>Goes Global: The Partial </a:t>
            </a:r>
            <a:r>
              <a:rPr lang="en-US" i="1" dirty="0" smtClean="0"/>
              <a:t>Power.</a:t>
            </a:r>
            <a:r>
              <a:rPr lang="en-US" dirty="0" smtClean="0"/>
              <a:t> Oxford </a:t>
            </a:r>
            <a:r>
              <a:rPr lang="en-US" dirty="0"/>
              <a:t>University </a:t>
            </a:r>
            <a:r>
              <a:rPr lang="en-US" dirty="0" smtClean="0"/>
              <a:t>Press.</a:t>
            </a:r>
            <a:endParaRPr lang="en-US" dirty="0"/>
          </a:p>
          <a:p>
            <a:r>
              <a:rPr lang="en-US" dirty="0"/>
              <a:t>Ben </a:t>
            </a:r>
            <a:r>
              <a:rPr lang="en-US" dirty="0" err="1"/>
              <a:t>Wildavsky</a:t>
            </a:r>
            <a:r>
              <a:rPr lang="en-US" dirty="0"/>
              <a:t> (2010). </a:t>
            </a:r>
            <a:r>
              <a:rPr lang="en-US" i="1" dirty="0"/>
              <a:t>The Great Brain Race: How Global Universities Are Reshaping the World</a:t>
            </a:r>
            <a:r>
              <a:rPr lang="en-US" dirty="0"/>
              <a:t>. Princeton, NJ: Princeton University </a:t>
            </a:r>
            <a:r>
              <a:rPr lang="en-US" dirty="0" smtClean="0"/>
              <a:t>Press.</a:t>
            </a:r>
          </a:p>
          <a:p>
            <a:r>
              <a:rPr lang="zh-CN" altLang="en-US" dirty="0" smtClean="0"/>
              <a:t>“</a:t>
            </a:r>
            <a:r>
              <a:rPr lang="zh-CN" altLang="en-US" dirty="0"/>
              <a:t>中国人才竞争现留学赤字移民赤字等三大劣势”</a:t>
            </a:r>
            <a:r>
              <a:rPr lang="en-US" altLang="zh-CN" dirty="0"/>
              <a:t>2014</a:t>
            </a:r>
            <a:r>
              <a:rPr lang="zh-CN" altLang="en-US" dirty="0"/>
              <a:t>年</a:t>
            </a:r>
            <a:r>
              <a:rPr lang="en-US" altLang="zh-CN" dirty="0"/>
              <a:t>06</a:t>
            </a:r>
            <a:r>
              <a:rPr lang="zh-CN" altLang="en-US" dirty="0"/>
              <a:t>月</a:t>
            </a:r>
            <a:r>
              <a:rPr lang="en-US" altLang="zh-CN" dirty="0"/>
              <a:t>14</a:t>
            </a:r>
            <a:r>
              <a:rPr lang="zh-CN" altLang="en-US" dirty="0"/>
              <a:t>日 </a:t>
            </a:r>
            <a:r>
              <a:rPr lang="en-US" altLang="zh-CN" dirty="0"/>
              <a:t>13:50</a:t>
            </a:r>
            <a:r>
              <a:rPr lang="zh-CN" altLang="en-US" dirty="0"/>
              <a:t>　来源：</a:t>
            </a:r>
            <a:r>
              <a:rPr lang="en-US" altLang="zh-CN" dirty="0"/>
              <a:t>《</a:t>
            </a:r>
            <a:r>
              <a:rPr lang="zh-CN" altLang="en-US" dirty="0"/>
              <a:t>瞭望</a:t>
            </a:r>
            <a:r>
              <a:rPr lang="en-US" altLang="zh-CN" dirty="0"/>
              <a:t>》</a:t>
            </a:r>
            <a:r>
              <a:rPr lang="zh-CN" altLang="en-US" dirty="0"/>
              <a:t>新闻周刊</a:t>
            </a:r>
            <a:r>
              <a:rPr lang="en-US" altLang="zh-CN" dirty="0"/>
              <a:t>http://www.chinanews.com/gn/2014/06-14/6280482.shtml</a:t>
            </a:r>
            <a:endParaRPr lang="zh-CN" altLang="en-US" dirty="0"/>
          </a:p>
          <a:p>
            <a:r>
              <a:rPr lang="zh-CN" altLang="en-US" dirty="0" smtClean="0"/>
              <a:t>“</a:t>
            </a:r>
            <a:r>
              <a:rPr lang="zh-CN" altLang="en-US" dirty="0"/>
              <a:t>外国留学生对美国贡献有多大？”中国新闻网</a:t>
            </a:r>
            <a:r>
              <a:rPr lang="en-US" altLang="zh-CN" dirty="0"/>
              <a:t>2010</a:t>
            </a:r>
            <a:r>
              <a:rPr lang="zh-CN" altLang="en-US" dirty="0"/>
              <a:t>年</a:t>
            </a:r>
            <a:r>
              <a:rPr lang="en-US" altLang="zh-CN" dirty="0"/>
              <a:t>06</a:t>
            </a:r>
            <a:r>
              <a:rPr lang="zh-CN" altLang="en-US" dirty="0"/>
              <a:t>月</a:t>
            </a:r>
            <a:r>
              <a:rPr lang="en-US" altLang="zh-CN" dirty="0"/>
              <a:t>04</a:t>
            </a:r>
            <a:r>
              <a:rPr lang="zh-CN" altLang="en-US" dirty="0"/>
              <a:t>日</a:t>
            </a:r>
            <a:r>
              <a:rPr lang="en-US" altLang="zh-CN" dirty="0"/>
              <a:t>http://www.chinanews.com/lxsh/news/2010/06-04/2324799.shtml</a:t>
            </a:r>
            <a:endParaRPr lang="zh-CN" altLang="en-US" dirty="0"/>
          </a:p>
          <a:p>
            <a:endParaRPr lang="en-US" dirty="0"/>
          </a:p>
        </p:txBody>
      </p:sp>
      <p:sp>
        <p:nvSpPr>
          <p:cNvPr id="4" name="Slide Number Placeholder 3"/>
          <p:cNvSpPr>
            <a:spLocks noGrp="1"/>
          </p:cNvSpPr>
          <p:nvPr>
            <p:ph type="sldNum" sz="quarter" idx="12"/>
          </p:nvPr>
        </p:nvSpPr>
        <p:spPr/>
        <p:txBody>
          <a:bodyPr/>
          <a:lstStyle/>
          <a:p>
            <a:fld id="{29F8969F-1C68-4E6D-9E24-206E3134483D}" type="slidenum">
              <a:rPr lang="en-US" smtClean="0"/>
              <a:t>10</a:t>
            </a:fld>
            <a:endParaRPr lang="en-US"/>
          </a:p>
        </p:txBody>
      </p:sp>
    </p:spTree>
    <p:extLst>
      <p:ext uri="{BB962C8B-B14F-4D97-AF65-F5344CB8AC3E}">
        <p14:creationId xmlns:p14="http://schemas.microsoft.com/office/powerpoint/2010/main" val="2938960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zh-CN" altLang="en-US" dirty="0"/>
              <a:t>巴别</a:t>
            </a:r>
            <a:r>
              <a:rPr lang="zh-CN" altLang="en-US" dirty="0" smtClean="0"/>
              <a:t>塔的故事</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755576" y="1772816"/>
            <a:ext cx="3590925" cy="3076575"/>
          </a:xfrm>
        </p:spPr>
      </p:pic>
      <p:sp>
        <p:nvSpPr>
          <p:cNvPr id="7" name="Content Placeholder 6"/>
          <p:cNvSpPr>
            <a:spLocks noGrp="1"/>
          </p:cNvSpPr>
          <p:nvPr>
            <p:ph sz="half" idx="2"/>
          </p:nvPr>
        </p:nvSpPr>
        <p:spPr>
          <a:xfrm>
            <a:off x="4716016" y="1772816"/>
            <a:ext cx="3970784" cy="4248472"/>
          </a:xfrm>
        </p:spPr>
        <p:txBody>
          <a:bodyPr>
            <a:noAutofit/>
          </a:bodyPr>
          <a:lstStyle/>
          <a:p>
            <a:pPr>
              <a:lnSpc>
                <a:spcPct val="150000"/>
              </a:lnSpc>
              <a:spcBef>
                <a:spcPts val="600"/>
              </a:spcBef>
              <a:spcAft>
                <a:spcPts val="600"/>
              </a:spcAft>
            </a:pPr>
            <a:r>
              <a:rPr lang="zh-CN" altLang="en-US" sz="1500" dirty="0" smtClean="0"/>
              <a:t>“那时</a:t>
            </a:r>
            <a:r>
              <a:rPr lang="zh-CN" altLang="en-US" sz="1500" dirty="0"/>
              <a:t>，天下人的口音、言语，都是一样</a:t>
            </a:r>
            <a:r>
              <a:rPr lang="zh-CN" altLang="en-US" sz="1500" dirty="0" smtClean="0"/>
              <a:t>。</a:t>
            </a:r>
            <a:r>
              <a:rPr lang="en-US" sz="1500" dirty="0" smtClean="0"/>
              <a:t>……</a:t>
            </a:r>
            <a:r>
              <a:rPr lang="zh-CN" altLang="en-US" sz="1500" dirty="0"/>
              <a:t>他们说</a:t>
            </a:r>
            <a:r>
              <a:rPr lang="zh-CN" altLang="en-US" sz="1500" dirty="0" smtClean="0"/>
              <a:t>：‘来</a:t>
            </a:r>
            <a:r>
              <a:rPr lang="zh-CN" altLang="en-US" sz="1500" dirty="0"/>
              <a:t>吧！我们要建造一座城和一座塔，塔顶通天，为要传扬我们的名，免得我们分散在全地上</a:t>
            </a:r>
            <a:r>
              <a:rPr lang="zh-CN" altLang="en-US" sz="1500" dirty="0" smtClean="0"/>
              <a:t>。’</a:t>
            </a:r>
            <a:r>
              <a:rPr lang="en-US" sz="1500" dirty="0" smtClean="0"/>
              <a:t>……</a:t>
            </a:r>
            <a:r>
              <a:rPr lang="zh-CN" altLang="en-US" sz="1500" dirty="0"/>
              <a:t>耶和华说</a:t>
            </a:r>
            <a:r>
              <a:rPr lang="zh-CN" altLang="en-US" sz="1500" dirty="0" smtClean="0"/>
              <a:t>：</a:t>
            </a:r>
            <a:r>
              <a:rPr lang="zh-CN" altLang="en-US" sz="1500" dirty="0"/>
              <a:t>‘</a:t>
            </a:r>
            <a:r>
              <a:rPr lang="zh-CN" altLang="en-US" sz="1500" dirty="0" smtClean="0"/>
              <a:t>看</a:t>
            </a:r>
            <a:r>
              <a:rPr lang="zh-CN" altLang="en-US" sz="1500" dirty="0"/>
              <a:t>哪！他们成为一样的人民，都是一样的言语，如今既作起这事来，以后他们所要作的事，就没有不成就的了。我们下去，在那里变乱他们的口音，使他们的言语彼此不通</a:t>
            </a:r>
            <a:r>
              <a:rPr lang="zh-CN" altLang="en-US" sz="1500" dirty="0" smtClean="0"/>
              <a:t>。’”</a:t>
            </a:r>
            <a:endParaRPr lang="en-US" altLang="zh-CN" sz="1500" dirty="0" smtClean="0"/>
          </a:p>
          <a:p>
            <a:pPr marL="0" indent="0" algn="r">
              <a:lnSpc>
                <a:spcPct val="150000"/>
              </a:lnSpc>
              <a:spcBef>
                <a:spcPts val="600"/>
              </a:spcBef>
              <a:spcAft>
                <a:spcPts val="600"/>
              </a:spcAft>
              <a:buNone/>
            </a:pPr>
            <a:r>
              <a:rPr lang="en-US" altLang="zh-CN" sz="1500" dirty="0"/>
              <a:t>《</a:t>
            </a:r>
            <a:r>
              <a:rPr lang="zh-CN" altLang="en-US" sz="1500" dirty="0"/>
              <a:t>创世记</a:t>
            </a:r>
            <a:r>
              <a:rPr lang="en-US" altLang="zh-CN" sz="1500" dirty="0"/>
              <a:t>》</a:t>
            </a:r>
            <a:r>
              <a:rPr lang="zh-CN" altLang="en-US" sz="1500" dirty="0"/>
              <a:t>第</a:t>
            </a:r>
            <a:r>
              <a:rPr lang="en-US" sz="1500" dirty="0"/>
              <a:t>11</a:t>
            </a:r>
            <a:r>
              <a:rPr lang="zh-CN" altLang="en-US" sz="1500" dirty="0" smtClean="0"/>
              <a:t>章</a:t>
            </a:r>
            <a:endParaRPr lang="en-US" altLang="zh-CN" sz="1500" dirty="0"/>
          </a:p>
        </p:txBody>
      </p:sp>
      <p:sp>
        <p:nvSpPr>
          <p:cNvPr id="2" name="Slide Number Placeholder 1"/>
          <p:cNvSpPr>
            <a:spLocks noGrp="1"/>
          </p:cNvSpPr>
          <p:nvPr>
            <p:ph type="sldNum" sz="quarter" idx="12"/>
          </p:nvPr>
        </p:nvSpPr>
        <p:spPr/>
        <p:txBody>
          <a:bodyPr/>
          <a:lstStyle/>
          <a:p>
            <a:fld id="{29F8969F-1C68-4E6D-9E24-206E3134483D}" type="slidenum">
              <a:rPr lang="en-US" smtClean="0"/>
              <a:t>2</a:t>
            </a:fld>
            <a:endParaRPr lang="en-US"/>
          </a:p>
        </p:txBody>
      </p:sp>
    </p:spTree>
    <p:extLst>
      <p:ext uri="{BB962C8B-B14F-4D97-AF65-F5344CB8AC3E}">
        <p14:creationId xmlns:p14="http://schemas.microsoft.com/office/powerpoint/2010/main" val="27253153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globalization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1412776"/>
            <a:ext cx="5976664" cy="4993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p:txBody>
          <a:bodyPr/>
          <a:lstStyle/>
          <a:p>
            <a:r>
              <a:rPr lang="zh-CN" altLang="en-US" dirty="0" smtClean="0"/>
              <a:t>啊，全球化！</a:t>
            </a:r>
            <a:endParaRPr lang="en-US" dirty="0"/>
          </a:p>
        </p:txBody>
      </p:sp>
      <p:sp>
        <p:nvSpPr>
          <p:cNvPr id="4" name="Slide Number Placeholder 3"/>
          <p:cNvSpPr>
            <a:spLocks noGrp="1"/>
          </p:cNvSpPr>
          <p:nvPr>
            <p:ph type="sldNum" sz="quarter" idx="12"/>
          </p:nvPr>
        </p:nvSpPr>
        <p:spPr/>
        <p:txBody>
          <a:bodyPr/>
          <a:lstStyle/>
          <a:p>
            <a:fld id="{5703DACD-0FAE-427B-AA3B-0A2C98DEA39D}" type="slidenum">
              <a:rPr lang="en-US" smtClean="0"/>
              <a:t>3</a:t>
            </a:fld>
            <a:endParaRPr lang="en-US"/>
          </a:p>
        </p:txBody>
      </p:sp>
    </p:spTree>
    <p:extLst>
      <p:ext uri="{BB962C8B-B14F-4D97-AF65-F5344CB8AC3E}">
        <p14:creationId xmlns:p14="http://schemas.microsoft.com/office/powerpoint/2010/main" val="943720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巴别塔：祝福还是诅咒？</a:t>
            </a:r>
            <a:endParaRPr lang="en-US" dirty="0"/>
          </a:p>
        </p:txBody>
      </p:sp>
      <p:sp>
        <p:nvSpPr>
          <p:cNvPr id="4" name="Text Placeholder 3"/>
          <p:cNvSpPr>
            <a:spLocks noGrp="1"/>
          </p:cNvSpPr>
          <p:nvPr>
            <p:ph type="body" idx="1"/>
          </p:nvPr>
        </p:nvSpPr>
        <p:spPr/>
        <p:txBody>
          <a:bodyPr/>
          <a:lstStyle/>
          <a:p>
            <a:r>
              <a:rPr lang="zh-CN" altLang="en-US" dirty="0" smtClean="0"/>
              <a:t>祝福论</a:t>
            </a:r>
            <a:endParaRPr lang="en-US" dirty="0"/>
          </a:p>
        </p:txBody>
      </p:sp>
      <p:sp>
        <p:nvSpPr>
          <p:cNvPr id="5" name="Content Placeholder 4"/>
          <p:cNvSpPr>
            <a:spLocks noGrp="1"/>
          </p:cNvSpPr>
          <p:nvPr>
            <p:ph sz="half" idx="2"/>
          </p:nvPr>
        </p:nvSpPr>
        <p:spPr/>
        <p:txBody>
          <a:bodyPr>
            <a:normAutofit fontScale="85000" lnSpcReduction="20000"/>
          </a:bodyPr>
          <a:lstStyle/>
          <a:p>
            <a:r>
              <a:rPr lang="zh-CN" altLang="en-US" dirty="0" smtClean="0"/>
              <a:t>双语人士</a:t>
            </a:r>
            <a:r>
              <a:rPr lang="en-US" altLang="zh-CN" dirty="0" smtClean="0"/>
              <a:t>…</a:t>
            </a:r>
          </a:p>
          <a:p>
            <a:pPr lvl="1"/>
            <a:r>
              <a:rPr lang="zh-TW" altLang="en-US" dirty="0" smtClean="0">
                <a:latin typeface="SimSun" panose="02010600030101010101" pitchFamily="2" charset="-122"/>
                <a:ea typeface="SimSun" panose="02010600030101010101" pitchFamily="2" charset="-122"/>
              </a:rPr>
              <a:t>更能胜任必须区分工作先后顺序、以及同一时间内从事多个计划的工作</a:t>
            </a:r>
            <a:endParaRPr lang="en-US" altLang="zh-TW" dirty="0" smtClean="0">
              <a:latin typeface="SimSun" panose="02010600030101010101" pitchFamily="2" charset="-122"/>
              <a:ea typeface="SimSun" panose="02010600030101010101" pitchFamily="2" charset="-122"/>
            </a:endParaRPr>
          </a:p>
          <a:p>
            <a:pPr lvl="1"/>
            <a:r>
              <a:rPr lang="zh-TW" altLang="en-US" dirty="0" smtClean="0">
                <a:latin typeface="SimSun" panose="02010600030101010101" pitchFamily="2" charset="-122"/>
                <a:ea typeface="SimSun" panose="02010600030101010101" pitchFamily="2" charset="-122"/>
              </a:rPr>
              <a:t>更</a:t>
            </a:r>
            <a:r>
              <a:rPr lang="zh-TW" altLang="en-US" dirty="0">
                <a:latin typeface="SimSun" panose="02010600030101010101" pitchFamily="2" charset="-122"/>
                <a:ea typeface="SimSun" panose="02010600030101010101" pitchFamily="2" charset="-122"/>
              </a:rPr>
              <a:t>善于站在他人不同的角度上思考问题</a:t>
            </a:r>
            <a:endParaRPr lang="en-US" altLang="zh-TW" dirty="0">
              <a:latin typeface="SimSun" panose="02010600030101010101" pitchFamily="2" charset="-122"/>
              <a:ea typeface="SimSun" panose="02010600030101010101" pitchFamily="2" charset="-122"/>
            </a:endParaRPr>
          </a:p>
          <a:p>
            <a:pPr lvl="1"/>
            <a:r>
              <a:rPr lang="zh-CN" altLang="en-US" dirty="0" smtClean="0"/>
              <a:t>比只</a:t>
            </a:r>
            <a:r>
              <a:rPr lang="zh-CN" altLang="en-US" dirty="0"/>
              <a:t>说一种语言的人有更强的决断力和创造力</a:t>
            </a:r>
            <a:endParaRPr lang="en-US" altLang="zh-CN" dirty="0"/>
          </a:p>
          <a:p>
            <a:pPr lvl="1"/>
            <a:r>
              <a:rPr lang="en-US" dirty="0" smtClean="0">
                <a:latin typeface="SimSun" panose="02010600030101010101" pitchFamily="2" charset="-122"/>
                <a:ea typeface="SimSun" panose="02010600030101010101" pitchFamily="2" charset="-122"/>
              </a:rPr>
              <a:t>……</a:t>
            </a:r>
          </a:p>
          <a:p>
            <a:pPr marL="457200" lvl="1" indent="0">
              <a:buNone/>
            </a:pPr>
            <a:endParaRPr lang="en-US" dirty="0" smtClean="0">
              <a:latin typeface="SimSun" panose="02010600030101010101" pitchFamily="2" charset="-122"/>
              <a:ea typeface="SimSun" panose="02010600030101010101" pitchFamily="2" charset="-122"/>
            </a:endParaRPr>
          </a:p>
          <a:p>
            <a:r>
              <a:rPr lang="zh-CN" altLang="en-US" dirty="0"/>
              <a:t>张隆溪：“</a:t>
            </a:r>
            <a:r>
              <a:rPr lang="en-US" altLang="zh-CN" dirty="0"/>
              <a:t>……</a:t>
            </a:r>
            <a:r>
              <a:rPr lang="zh-CN" altLang="en-US" dirty="0"/>
              <a:t>一个有名的比喻是‘语言的牢房’，谁又愿意一辈子住在一个牢房里，不愿走出去领略一下大千世界的无线风光呢？</a:t>
            </a:r>
            <a:r>
              <a:rPr lang="zh-CN" altLang="en-US" dirty="0" smtClean="0"/>
              <a:t>”</a:t>
            </a:r>
            <a:endParaRPr lang="en-US" altLang="zh-CN" dirty="0"/>
          </a:p>
        </p:txBody>
      </p:sp>
      <p:sp>
        <p:nvSpPr>
          <p:cNvPr id="6" name="Text Placeholder 5"/>
          <p:cNvSpPr>
            <a:spLocks noGrp="1"/>
          </p:cNvSpPr>
          <p:nvPr>
            <p:ph type="body" sz="quarter" idx="3"/>
          </p:nvPr>
        </p:nvSpPr>
        <p:spPr/>
        <p:txBody>
          <a:bodyPr/>
          <a:lstStyle/>
          <a:p>
            <a:r>
              <a:rPr lang="zh-CN" altLang="en-US" dirty="0" smtClean="0"/>
              <a:t>诅咒论</a:t>
            </a:r>
            <a:endParaRPr lang="en-US" dirty="0"/>
          </a:p>
        </p:txBody>
      </p:sp>
      <p:sp>
        <p:nvSpPr>
          <p:cNvPr id="7" name="Content Placeholder 6"/>
          <p:cNvSpPr>
            <a:spLocks noGrp="1"/>
          </p:cNvSpPr>
          <p:nvPr>
            <p:ph sz="quarter" idx="4"/>
          </p:nvPr>
        </p:nvSpPr>
        <p:spPr/>
        <p:txBody>
          <a:bodyPr>
            <a:normAutofit fontScale="85000" lnSpcReduction="10000"/>
          </a:bodyPr>
          <a:lstStyle/>
          <a:p>
            <a:r>
              <a:rPr lang="zh-CN" altLang="en-US" dirty="0"/>
              <a:t>甘阳：“一个中国人一个美国人，两人都是一流人才，搞到最后中国人一定搞不过美国人，为什么？中国人要化一半的时间去搞英语。”</a:t>
            </a:r>
            <a:endParaRPr lang="en-US" altLang="zh-CN" dirty="0"/>
          </a:p>
          <a:p>
            <a:endParaRPr lang="en-US" altLang="zh-CN" dirty="0"/>
          </a:p>
          <a:p>
            <a:r>
              <a:rPr lang="zh-CN" altLang="en-US" dirty="0"/>
              <a:t>丁学良：中国学者面临“一组极为不利的制约条件”：</a:t>
            </a:r>
            <a:r>
              <a:rPr lang="en-US" altLang="zh-CN" dirty="0"/>
              <a:t>1</a:t>
            </a:r>
            <a:r>
              <a:rPr lang="zh-CN" altLang="en-US" dirty="0"/>
              <a:t>）用非母语表达专业性思想和意义时的艰辛；</a:t>
            </a:r>
            <a:r>
              <a:rPr lang="en-US" altLang="zh-CN" dirty="0"/>
              <a:t>2</a:t>
            </a:r>
            <a:r>
              <a:rPr lang="zh-CN" altLang="en-US" dirty="0"/>
              <a:t>）以西方“主流”听众的兴趣作为研究选题所带来的困扰；</a:t>
            </a:r>
            <a:r>
              <a:rPr lang="en-US" altLang="zh-CN" dirty="0"/>
              <a:t>3</a:t>
            </a:r>
            <a:r>
              <a:rPr lang="zh-CN" altLang="en-US" dirty="0"/>
              <a:t>）在高手云集的国际学术圈内竞争</a:t>
            </a:r>
            <a:r>
              <a:rPr lang="zh-CN" altLang="en-US" dirty="0" smtClean="0"/>
              <a:t>。</a:t>
            </a:r>
            <a:endParaRPr lang="en-US" dirty="0"/>
          </a:p>
        </p:txBody>
      </p:sp>
      <p:sp>
        <p:nvSpPr>
          <p:cNvPr id="3" name="Slide Number Placeholder 2"/>
          <p:cNvSpPr>
            <a:spLocks noGrp="1"/>
          </p:cNvSpPr>
          <p:nvPr>
            <p:ph type="sldNum" sz="quarter" idx="12"/>
          </p:nvPr>
        </p:nvSpPr>
        <p:spPr/>
        <p:txBody>
          <a:bodyPr/>
          <a:lstStyle/>
          <a:p>
            <a:fld id="{29F8969F-1C68-4E6D-9E24-206E3134483D}" type="slidenum">
              <a:rPr lang="en-US" smtClean="0"/>
              <a:t>4</a:t>
            </a:fld>
            <a:endParaRPr lang="en-US" dirty="0"/>
          </a:p>
        </p:txBody>
      </p:sp>
    </p:spTree>
    <p:extLst>
      <p:ext uri="{BB962C8B-B14F-4D97-AF65-F5344CB8AC3E}">
        <p14:creationId xmlns:p14="http://schemas.microsoft.com/office/powerpoint/2010/main" val="3257626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smtClean="0"/>
              <a:t>美国：祝福与诅咒</a:t>
            </a:r>
            <a:endParaRPr lang="en-US" dirty="0"/>
          </a:p>
        </p:txBody>
      </p:sp>
      <p:sp>
        <p:nvSpPr>
          <p:cNvPr id="3" name="Text Placeholder 2"/>
          <p:cNvSpPr>
            <a:spLocks noGrp="1"/>
          </p:cNvSpPr>
          <p:nvPr>
            <p:ph type="body" idx="1"/>
          </p:nvPr>
        </p:nvSpPr>
        <p:spPr/>
        <p:txBody>
          <a:bodyPr/>
          <a:lstStyle/>
          <a:p>
            <a:r>
              <a:rPr lang="zh-CN" altLang="en-US" dirty="0"/>
              <a:t>外语</a:t>
            </a:r>
            <a:r>
              <a:rPr lang="zh-CN" altLang="en-US" dirty="0" smtClean="0"/>
              <a:t>人才极度缺乏</a:t>
            </a:r>
            <a:endParaRPr lang="en-US" altLang="zh-CN" dirty="0"/>
          </a:p>
        </p:txBody>
      </p:sp>
      <p:sp>
        <p:nvSpPr>
          <p:cNvPr id="4" name="Content Placeholder 3"/>
          <p:cNvSpPr>
            <a:spLocks noGrp="1"/>
          </p:cNvSpPr>
          <p:nvPr>
            <p:ph sz="half" idx="2"/>
          </p:nvPr>
        </p:nvSpPr>
        <p:spPr/>
        <p:txBody>
          <a:bodyPr>
            <a:normAutofit fontScale="92500"/>
          </a:bodyPr>
          <a:lstStyle/>
          <a:p>
            <a:pPr>
              <a:spcAft>
                <a:spcPts val="600"/>
              </a:spcAft>
            </a:pPr>
            <a:r>
              <a:rPr lang="zh-CN" altLang="en-US" dirty="0"/>
              <a:t>在欧洲，</a:t>
            </a:r>
            <a:r>
              <a:rPr lang="en-US" altLang="zh-CN" dirty="0"/>
              <a:t>44%</a:t>
            </a:r>
            <a:r>
              <a:rPr lang="zh-CN" altLang="en-US" dirty="0"/>
              <a:t>的公民能说多种语言，在美国，具备这种能力的人大约只占</a:t>
            </a:r>
            <a:r>
              <a:rPr lang="en-US" altLang="zh-CN" dirty="0"/>
              <a:t>9%</a:t>
            </a:r>
            <a:r>
              <a:rPr lang="zh-CN" altLang="en-US" dirty="0"/>
              <a:t>。</a:t>
            </a:r>
          </a:p>
          <a:p>
            <a:pPr>
              <a:spcAft>
                <a:spcPts val="600"/>
              </a:spcAft>
            </a:pPr>
            <a:r>
              <a:rPr lang="zh-CN" altLang="en-US" dirty="0"/>
              <a:t>据估计，全球超过一半的人至少能说两种语言，这个比例在美国小于十分之一。</a:t>
            </a:r>
            <a:endParaRPr lang="en-US" altLang="zh-CN" dirty="0"/>
          </a:p>
          <a:p>
            <a:pPr>
              <a:spcAft>
                <a:spcPts val="600"/>
              </a:spcAft>
            </a:pPr>
            <a:r>
              <a:rPr lang="zh-CN" altLang="en-US" dirty="0"/>
              <a:t>据估计：目前</a:t>
            </a:r>
            <a:r>
              <a:rPr lang="en-US" altLang="zh-CN" dirty="0"/>
              <a:t>6</a:t>
            </a:r>
            <a:r>
              <a:rPr lang="zh-CN" altLang="en-US" dirty="0"/>
              <a:t>万名美国学生正在学汉语，</a:t>
            </a:r>
            <a:r>
              <a:rPr lang="en-US" altLang="zh-CN" dirty="0"/>
              <a:t>2</a:t>
            </a:r>
            <a:r>
              <a:rPr lang="zh-CN" altLang="en-US" dirty="0"/>
              <a:t>亿中国学生正在学英语，两者的比例是</a:t>
            </a:r>
            <a:r>
              <a:rPr lang="en-US" altLang="zh-CN" dirty="0"/>
              <a:t>1:3333</a:t>
            </a:r>
            <a:r>
              <a:rPr lang="zh-CN" altLang="en-US" dirty="0" smtClean="0"/>
              <a:t>！</a:t>
            </a:r>
            <a:endParaRPr lang="zh-CN" altLang="en-US" dirty="0"/>
          </a:p>
        </p:txBody>
      </p:sp>
      <p:sp>
        <p:nvSpPr>
          <p:cNvPr id="5" name="Text Placeholder 4"/>
          <p:cNvSpPr>
            <a:spLocks noGrp="1"/>
          </p:cNvSpPr>
          <p:nvPr>
            <p:ph type="body" sz="quarter" idx="3"/>
          </p:nvPr>
        </p:nvSpPr>
        <p:spPr/>
        <p:txBody>
          <a:bodyPr/>
          <a:lstStyle/>
          <a:p>
            <a:r>
              <a:rPr lang="zh-CN" altLang="en-US" dirty="0" smtClean="0"/>
              <a:t>人才进口战绩辉煌</a:t>
            </a:r>
            <a:endParaRPr lang="en-US" dirty="0"/>
          </a:p>
        </p:txBody>
      </p:sp>
      <p:sp>
        <p:nvSpPr>
          <p:cNvPr id="6" name="Content Placeholder 5"/>
          <p:cNvSpPr>
            <a:spLocks noGrp="1"/>
          </p:cNvSpPr>
          <p:nvPr>
            <p:ph sz="quarter" idx="4"/>
          </p:nvPr>
        </p:nvSpPr>
        <p:spPr/>
        <p:txBody>
          <a:bodyPr>
            <a:normAutofit fontScale="92500" lnSpcReduction="20000"/>
          </a:bodyPr>
          <a:lstStyle/>
          <a:p>
            <a:pPr>
              <a:spcAft>
                <a:spcPts val="600"/>
              </a:spcAft>
            </a:pPr>
            <a:r>
              <a:rPr lang="zh-CN" altLang="en-US" dirty="0"/>
              <a:t>英语作为网络时代的普通话，其国际地位更加牢固</a:t>
            </a:r>
            <a:endParaRPr lang="en-US" altLang="zh-CN" dirty="0"/>
          </a:p>
          <a:p>
            <a:pPr>
              <a:spcAft>
                <a:spcPts val="600"/>
              </a:spcAft>
            </a:pPr>
            <a:r>
              <a:rPr lang="en-US" altLang="zh-CN" dirty="0" smtClean="0"/>
              <a:t>2006</a:t>
            </a:r>
            <a:r>
              <a:rPr lang="zh-CN" altLang="en-US" dirty="0"/>
              <a:t>年将近</a:t>
            </a:r>
            <a:r>
              <a:rPr lang="en-US" altLang="zh-CN" dirty="0"/>
              <a:t>70%</a:t>
            </a:r>
            <a:r>
              <a:rPr lang="zh-CN" altLang="en-US" dirty="0"/>
              <a:t>的工程学博士学位和物理学一半以上博士学位都是授予外国出生的</a:t>
            </a:r>
            <a:r>
              <a:rPr lang="zh-CN" altLang="en-US" dirty="0" smtClean="0"/>
              <a:t>学生</a:t>
            </a:r>
            <a:endParaRPr lang="en-US" altLang="zh-CN" dirty="0" smtClean="0"/>
          </a:p>
          <a:p>
            <a:pPr>
              <a:spcAft>
                <a:spcPts val="600"/>
              </a:spcAft>
            </a:pPr>
            <a:r>
              <a:rPr lang="zh-CN" altLang="en-US" dirty="0"/>
              <a:t>外国出生的企业家在</a:t>
            </a:r>
            <a:r>
              <a:rPr lang="en-US" altLang="zh-CN" dirty="0"/>
              <a:t>1995-2005</a:t>
            </a:r>
            <a:r>
              <a:rPr lang="zh-CN" altLang="en-US" dirty="0"/>
              <a:t>年期间创办</a:t>
            </a:r>
            <a:r>
              <a:rPr lang="zh-CN" altLang="en-US" dirty="0" smtClean="0"/>
              <a:t>或协办硅谷</a:t>
            </a:r>
            <a:r>
              <a:rPr lang="zh-CN" altLang="en-US" dirty="0"/>
              <a:t>一半以上工程和技术</a:t>
            </a:r>
            <a:r>
              <a:rPr lang="zh-CN" altLang="en-US" dirty="0" smtClean="0"/>
              <a:t>公司，占</a:t>
            </a:r>
            <a:r>
              <a:rPr lang="zh-CN" altLang="en-US" dirty="0"/>
              <a:t>这类公司创办人或关键合伙人的四分之一，在</a:t>
            </a:r>
            <a:r>
              <a:rPr lang="en-US" altLang="zh-CN" dirty="0"/>
              <a:t>2005</a:t>
            </a:r>
            <a:r>
              <a:rPr lang="zh-CN" altLang="en-US" dirty="0"/>
              <a:t>年销售额达到</a:t>
            </a:r>
            <a:r>
              <a:rPr lang="en-US" altLang="zh-CN" dirty="0"/>
              <a:t>520</a:t>
            </a:r>
            <a:r>
              <a:rPr lang="zh-CN" altLang="en-US" dirty="0"/>
              <a:t>亿美元，雇佣</a:t>
            </a:r>
            <a:r>
              <a:rPr lang="en-US" altLang="zh-CN" dirty="0"/>
              <a:t>45</a:t>
            </a:r>
            <a:r>
              <a:rPr lang="zh-CN" altLang="en-US" dirty="0"/>
              <a:t>万人。</a:t>
            </a:r>
            <a:endParaRPr lang="en-US" dirty="0"/>
          </a:p>
        </p:txBody>
      </p:sp>
      <p:sp>
        <p:nvSpPr>
          <p:cNvPr id="7" name="Slide Number Placeholder 6"/>
          <p:cNvSpPr>
            <a:spLocks noGrp="1"/>
          </p:cNvSpPr>
          <p:nvPr>
            <p:ph type="sldNum" sz="quarter" idx="12"/>
          </p:nvPr>
        </p:nvSpPr>
        <p:spPr/>
        <p:txBody>
          <a:bodyPr/>
          <a:lstStyle/>
          <a:p>
            <a:fld id="{29F8969F-1C68-4E6D-9E24-206E3134483D}" type="slidenum">
              <a:rPr lang="en-US" smtClean="0"/>
              <a:t>5</a:t>
            </a:fld>
            <a:endParaRPr lang="en-US"/>
          </a:p>
        </p:txBody>
      </p:sp>
    </p:spTree>
    <p:extLst>
      <p:ext uri="{BB962C8B-B14F-4D97-AF65-F5344CB8AC3E}">
        <p14:creationId xmlns:p14="http://schemas.microsoft.com/office/powerpoint/2010/main" val="24427792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smtClean="0"/>
              <a:t>中国：祝福与诅咒</a:t>
            </a:r>
            <a:endParaRPr lang="en-US" dirty="0"/>
          </a:p>
        </p:txBody>
      </p:sp>
      <p:sp>
        <p:nvSpPr>
          <p:cNvPr id="3" name="Text Placeholder 2"/>
          <p:cNvSpPr>
            <a:spLocks noGrp="1"/>
          </p:cNvSpPr>
          <p:nvPr>
            <p:ph type="body" idx="1"/>
          </p:nvPr>
        </p:nvSpPr>
        <p:spPr/>
        <p:txBody>
          <a:bodyPr/>
          <a:lstStyle/>
          <a:p>
            <a:r>
              <a:rPr lang="zh-CN" altLang="en-US" dirty="0" smtClean="0"/>
              <a:t>中国走向世界</a:t>
            </a:r>
            <a:endParaRPr lang="en-US" altLang="zh-CN" dirty="0"/>
          </a:p>
        </p:txBody>
      </p:sp>
      <p:sp>
        <p:nvSpPr>
          <p:cNvPr id="4" name="Content Placeholder 3"/>
          <p:cNvSpPr>
            <a:spLocks noGrp="1"/>
          </p:cNvSpPr>
          <p:nvPr>
            <p:ph sz="half" idx="2"/>
          </p:nvPr>
        </p:nvSpPr>
        <p:spPr/>
        <p:txBody>
          <a:bodyPr>
            <a:normAutofit/>
          </a:bodyPr>
          <a:lstStyle/>
          <a:p>
            <a:r>
              <a:rPr lang="zh-CN" altLang="en-US" dirty="0" smtClean="0"/>
              <a:t>中国的崛起</a:t>
            </a:r>
            <a:endParaRPr lang="en-US" altLang="zh-CN" dirty="0" smtClean="0"/>
          </a:p>
          <a:p>
            <a:pPr lvl="1"/>
            <a:r>
              <a:rPr lang="zh-CN" altLang="en-US" dirty="0" smtClean="0"/>
              <a:t>世界</a:t>
            </a:r>
            <a:r>
              <a:rPr lang="zh-CN" altLang="en-US" dirty="0"/>
              <a:t>第二大</a:t>
            </a:r>
            <a:r>
              <a:rPr lang="zh-CN" altLang="en-US" dirty="0" smtClean="0"/>
              <a:t>经济体</a:t>
            </a:r>
            <a:endParaRPr lang="en-US" altLang="zh-CN" dirty="0" smtClean="0"/>
          </a:p>
          <a:p>
            <a:pPr lvl="1"/>
            <a:r>
              <a:rPr lang="zh-CN" altLang="en-US" dirty="0" smtClean="0"/>
              <a:t>世界</a:t>
            </a:r>
            <a:r>
              <a:rPr lang="zh-CN" altLang="en-US" dirty="0"/>
              <a:t>第二大军队和</a:t>
            </a:r>
            <a:r>
              <a:rPr lang="zh-CN" altLang="en-US" dirty="0" smtClean="0"/>
              <a:t>预算</a:t>
            </a:r>
            <a:endParaRPr lang="en-US" altLang="zh-CN" dirty="0" smtClean="0"/>
          </a:p>
          <a:p>
            <a:pPr lvl="1"/>
            <a:r>
              <a:rPr lang="zh-CN" altLang="en-US" dirty="0" smtClean="0"/>
              <a:t>过去</a:t>
            </a:r>
            <a:r>
              <a:rPr lang="en-US" altLang="zh-CN" dirty="0"/>
              <a:t>30</a:t>
            </a:r>
            <a:r>
              <a:rPr lang="zh-CN" altLang="en-US" dirty="0"/>
              <a:t>年世界最高的年经济</a:t>
            </a:r>
            <a:r>
              <a:rPr lang="zh-CN" altLang="en-US" dirty="0" smtClean="0"/>
              <a:t>增长率</a:t>
            </a:r>
            <a:endParaRPr lang="en-US" altLang="zh-CN" dirty="0" smtClean="0"/>
          </a:p>
          <a:p>
            <a:pPr lvl="1"/>
            <a:r>
              <a:rPr lang="zh-CN" altLang="en-US" dirty="0" smtClean="0"/>
              <a:t>世界</a:t>
            </a:r>
            <a:r>
              <a:rPr lang="zh-CN" altLang="en-US" dirty="0"/>
              <a:t>最大出口</a:t>
            </a:r>
            <a:r>
              <a:rPr lang="zh-CN" altLang="en-US" dirty="0" smtClean="0"/>
              <a:t>国</a:t>
            </a:r>
            <a:endParaRPr lang="en-US" altLang="zh-CN" dirty="0" smtClean="0"/>
          </a:p>
          <a:p>
            <a:pPr lvl="1"/>
            <a:r>
              <a:rPr lang="zh-CN" altLang="en-US" dirty="0" smtClean="0"/>
              <a:t>世界</a:t>
            </a:r>
            <a:r>
              <a:rPr lang="zh-CN" altLang="en-US" dirty="0"/>
              <a:t>最多的</a:t>
            </a:r>
            <a:r>
              <a:rPr lang="zh-CN" altLang="en-US" dirty="0" smtClean="0"/>
              <a:t>外汇储备</a:t>
            </a:r>
            <a:endParaRPr lang="en-US" altLang="zh-CN" dirty="0" smtClean="0"/>
          </a:p>
          <a:p>
            <a:pPr lvl="1"/>
            <a:r>
              <a:rPr lang="zh-CN" altLang="en-US" dirty="0" smtClean="0"/>
              <a:t>世界</a:t>
            </a:r>
            <a:r>
              <a:rPr lang="zh-CN" altLang="en-US" dirty="0"/>
              <a:t>第二大外国直接投资</a:t>
            </a:r>
            <a:r>
              <a:rPr lang="zh-CN" altLang="en-US" dirty="0" smtClean="0"/>
              <a:t>地</a:t>
            </a:r>
            <a:endParaRPr lang="en-US" altLang="zh-CN" dirty="0" smtClean="0"/>
          </a:p>
          <a:p>
            <a:pPr marL="457200" lvl="1" indent="0">
              <a:buNone/>
            </a:pPr>
            <a:endParaRPr lang="en-US" altLang="zh-CN" dirty="0" smtClean="0"/>
          </a:p>
          <a:p>
            <a:r>
              <a:rPr lang="en-US" altLang="zh-CN" dirty="0"/>
              <a:t>2</a:t>
            </a:r>
            <a:r>
              <a:rPr lang="zh-CN" altLang="en-US" dirty="0"/>
              <a:t>亿中国学生正在学英语</a:t>
            </a:r>
            <a:endParaRPr lang="en-US" altLang="zh-CN" dirty="0"/>
          </a:p>
          <a:p>
            <a:endParaRPr lang="zh-CN" altLang="en-US" dirty="0"/>
          </a:p>
        </p:txBody>
      </p:sp>
      <p:sp>
        <p:nvSpPr>
          <p:cNvPr id="5" name="Text Placeholder 4"/>
          <p:cNvSpPr>
            <a:spLocks noGrp="1"/>
          </p:cNvSpPr>
          <p:nvPr>
            <p:ph type="body" sz="quarter" idx="3"/>
          </p:nvPr>
        </p:nvSpPr>
        <p:spPr/>
        <p:txBody>
          <a:bodyPr/>
          <a:lstStyle/>
          <a:p>
            <a:r>
              <a:rPr lang="zh-CN" altLang="en-US" dirty="0" smtClean="0"/>
              <a:t>人才赤字严重</a:t>
            </a:r>
            <a:endParaRPr lang="en-US" dirty="0"/>
          </a:p>
        </p:txBody>
      </p:sp>
      <p:sp>
        <p:nvSpPr>
          <p:cNvPr id="6" name="Content Placeholder 5"/>
          <p:cNvSpPr>
            <a:spLocks noGrp="1"/>
          </p:cNvSpPr>
          <p:nvPr>
            <p:ph sz="quarter" idx="4"/>
          </p:nvPr>
        </p:nvSpPr>
        <p:spPr/>
        <p:txBody>
          <a:bodyPr>
            <a:normAutofit fontScale="92500" lnSpcReduction="20000"/>
          </a:bodyPr>
          <a:lstStyle/>
          <a:p>
            <a:pPr>
              <a:spcAft>
                <a:spcPts val="600"/>
              </a:spcAft>
            </a:pPr>
            <a:r>
              <a:rPr lang="en-US" dirty="0"/>
              <a:t>2012</a:t>
            </a:r>
            <a:r>
              <a:rPr lang="zh-CN" altLang="en-US" dirty="0"/>
              <a:t>年，中国在海外的留学生总数为</a:t>
            </a:r>
            <a:r>
              <a:rPr lang="en-US" dirty="0" smtClean="0"/>
              <a:t>113.69</a:t>
            </a:r>
            <a:r>
              <a:rPr lang="zh-CN" altLang="en-US" dirty="0"/>
              <a:t>万人，而在华留学生仅有</a:t>
            </a:r>
            <a:r>
              <a:rPr lang="en-US" dirty="0" smtClean="0"/>
              <a:t>32.83</a:t>
            </a:r>
            <a:r>
              <a:rPr lang="zh-CN" altLang="en-US" dirty="0"/>
              <a:t>万</a:t>
            </a:r>
            <a:r>
              <a:rPr lang="zh-CN" altLang="en-US" dirty="0" smtClean="0"/>
              <a:t>人</a:t>
            </a:r>
            <a:endParaRPr lang="en-US" altLang="zh-CN" dirty="0" smtClean="0"/>
          </a:p>
          <a:p>
            <a:pPr>
              <a:spcAft>
                <a:spcPts val="600"/>
              </a:spcAft>
            </a:pPr>
            <a:r>
              <a:rPr lang="zh-CN" altLang="en-US" dirty="0"/>
              <a:t>留学回国就业人员中，约一半为国外一年期硕士学位项目的研究生，博士回国等仅占总数的</a:t>
            </a:r>
            <a:r>
              <a:rPr lang="en-US" dirty="0"/>
              <a:t>10%</a:t>
            </a:r>
            <a:endParaRPr lang="en-US" altLang="zh-CN" dirty="0" smtClean="0"/>
          </a:p>
          <a:p>
            <a:pPr>
              <a:spcAft>
                <a:spcPts val="600"/>
              </a:spcAft>
            </a:pPr>
            <a:r>
              <a:rPr lang="en-US" dirty="0"/>
              <a:t>2012</a:t>
            </a:r>
            <a:r>
              <a:rPr lang="zh-CN" altLang="en-US" dirty="0"/>
              <a:t>年，中国去往美国、加拿大、澳大利亚和新西兰等四大移民国的人数达</a:t>
            </a:r>
            <a:r>
              <a:rPr lang="en-US" dirty="0" smtClean="0"/>
              <a:t>14.8</a:t>
            </a:r>
            <a:r>
              <a:rPr lang="zh-CN" altLang="en-US" dirty="0"/>
              <a:t>万，而同年我国给外国人永久居留证发放总数仅有</a:t>
            </a:r>
            <a:r>
              <a:rPr lang="en-US" dirty="0"/>
              <a:t>1202</a:t>
            </a:r>
            <a:r>
              <a:rPr lang="zh-CN" altLang="en-US" dirty="0"/>
              <a:t>张</a:t>
            </a:r>
            <a:endParaRPr lang="en-US" dirty="0"/>
          </a:p>
        </p:txBody>
      </p:sp>
      <p:sp>
        <p:nvSpPr>
          <p:cNvPr id="7" name="Slide Number Placeholder 6"/>
          <p:cNvSpPr>
            <a:spLocks noGrp="1"/>
          </p:cNvSpPr>
          <p:nvPr>
            <p:ph type="sldNum" sz="quarter" idx="12"/>
          </p:nvPr>
        </p:nvSpPr>
        <p:spPr/>
        <p:txBody>
          <a:bodyPr/>
          <a:lstStyle/>
          <a:p>
            <a:fld id="{29F8969F-1C68-4E6D-9E24-206E3134483D}" type="slidenum">
              <a:rPr lang="en-US" smtClean="0"/>
              <a:t>6</a:t>
            </a:fld>
            <a:endParaRPr lang="en-US"/>
          </a:p>
        </p:txBody>
      </p:sp>
    </p:spTree>
    <p:extLst>
      <p:ext uri="{BB962C8B-B14F-4D97-AF65-F5344CB8AC3E}">
        <p14:creationId xmlns:p14="http://schemas.microsoft.com/office/powerpoint/2010/main" val="16684132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各国的困境与对策</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12466531"/>
              </p:ext>
            </p:extLst>
          </p:nvPr>
        </p:nvGraphicFramePr>
        <p:xfrm>
          <a:off x="457200" y="1600200"/>
          <a:ext cx="8229600" cy="32359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zh-CN" altLang="en-US" dirty="0" smtClean="0"/>
                        <a:t>英文国家</a:t>
                      </a:r>
                      <a:endParaRPr lang="en-US" dirty="0"/>
                    </a:p>
                  </a:txBody>
                  <a:tcPr/>
                </a:tc>
                <a:tc gridSpan="2">
                  <a:txBody>
                    <a:bodyPr/>
                    <a:lstStyle/>
                    <a:p>
                      <a:pPr algn="ctr"/>
                      <a:r>
                        <a:rPr lang="zh-CN" altLang="en-US" dirty="0" smtClean="0"/>
                        <a:t>夹缝中的国家</a:t>
                      </a:r>
                      <a:r>
                        <a:rPr lang="en-US" altLang="zh-CN" dirty="0" smtClean="0"/>
                        <a:t>/</a:t>
                      </a:r>
                      <a:r>
                        <a:rPr lang="zh-CN" altLang="en-US" dirty="0" smtClean="0"/>
                        <a:t>地区</a:t>
                      </a:r>
                      <a:endParaRPr lang="en-US" altLang="zh-CN" dirty="0" smtClean="0"/>
                    </a:p>
                    <a:p>
                      <a:pPr algn="ctr"/>
                      <a:endParaRPr lang="en-US" dirty="0"/>
                    </a:p>
                  </a:txBody>
                  <a:tcPr/>
                </a:tc>
                <a:tc hMerge="1">
                  <a:txBody>
                    <a:bodyPr/>
                    <a:lstStyle/>
                    <a:p>
                      <a:endParaRPr lang="en-US" dirty="0"/>
                    </a:p>
                  </a:txBody>
                  <a:tcPr/>
                </a:tc>
                <a:tc>
                  <a:txBody>
                    <a:bodyPr/>
                    <a:lstStyle/>
                    <a:p>
                      <a:r>
                        <a:rPr lang="zh-CN" altLang="en-US" dirty="0" smtClean="0"/>
                        <a:t>“反”英文国家</a:t>
                      </a:r>
                      <a:endParaRPr lang="en-US" dirty="0"/>
                    </a:p>
                  </a:txBody>
                  <a:tcPr/>
                </a:tc>
              </a:tr>
              <a:tr h="370840">
                <a:tc>
                  <a:txBody>
                    <a:bodyPr/>
                    <a:lstStyle/>
                    <a:p>
                      <a:r>
                        <a:rPr lang="zh-CN" altLang="en-US" dirty="0" smtClean="0"/>
                        <a:t>美国</a:t>
                      </a:r>
                      <a:endParaRPr lang="en-US" dirty="0"/>
                    </a:p>
                  </a:txBody>
                  <a:tcPr/>
                </a:tc>
                <a:tc>
                  <a:txBody>
                    <a:bodyPr/>
                    <a:lstStyle/>
                    <a:p>
                      <a:r>
                        <a:rPr lang="zh-CN" altLang="en-US" dirty="0" smtClean="0"/>
                        <a:t>香港</a:t>
                      </a:r>
                      <a:endParaRPr lang="en-US" dirty="0"/>
                    </a:p>
                  </a:txBody>
                  <a:tcPr/>
                </a:tc>
                <a:tc>
                  <a:txBody>
                    <a:bodyPr/>
                    <a:lstStyle/>
                    <a:p>
                      <a:r>
                        <a:rPr lang="zh-CN" altLang="en-US" dirty="0" smtClean="0"/>
                        <a:t>中国内地</a:t>
                      </a:r>
                      <a:endParaRPr lang="en-US" dirty="0"/>
                    </a:p>
                  </a:txBody>
                  <a:tcPr/>
                </a:tc>
                <a:tc>
                  <a:txBody>
                    <a:bodyPr/>
                    <a:lstStyle/>
                    <a:p>
                      <a:pPr algn="r"/>
                      <a:r>
                        <a:rPr lang="zh-CN" altLang="en-US" dirty="0" smtClean="0"/>
                        <a:t>俄国</a:t>
                      </a:r>
                      <a:endParaRPr lang="en-US" dirty="0"/>
                    </a:p>
                  </a:txBody>
                  <a:tcPr/>
                </a:tc>
              </a:tr>
              <a:tr h="370840">
                <a:tc>
                  <a:txBody>
                    <a:bodyPr/>
                    <a:lstStyle/>
                    <a:p>
                      <a:r>
                        <a:rPr lang="zh-CN" altLang="en-US" dirty="0" smtClean="0"/>
                        <a:t>英国</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印度</a:t>
                      </a:r>
                      <a:endParaRPr lang="en-US" dirty="0" smtClean="0"/>
                    </a:p>
                  </a:txBody>
                  <a:tcPr/>
                </a:tc>
                <a:tc>
                  <a:txBody>
                    <a:bodyPr/>
                    <a:lstStyle/>
                    <a:p>
                      <a:r>
                        <a:rPr lang="zh-CN" altLang="en-US" dirty="0" smtClean="0"/>
                        <a:t>台湾</a:t>
                      </a:r>
                      <a:endParaRPr lang="en-US" dirty="0"/>
                    </a:p>
                  </a:txBody>
                  <a:tcPr/>
                </a:tc>
                <a:tc>
                  <a:txBody>
                    <a:bodyPr/>
                    <a:lstStyle/>
                    <a:p>
                      <a:r>
                        <a:rPr lang="zh-CN" altLang="en-US" dirty="0" smtClean="0"/>
                        <a:t>法国</a:t>
                      </a:r>
                      <a:endParaRPr lang="en-US" dirty="0"/>
                    </a:p>
                  </a:txBody>
                  <a:tcPr/>
                </a:tc>
              </a:tr>
              <a:tr h="370840">
                <a:tc>
                  <a:txBody>
                    <a:bodyPr/>
                    <a:lstStyle/>
                    <a:p>
                      <a:r>
                        <a:rPr lang="zh-CN" altLang="en-US" dirty="0" smtClean="0"/>
                        <a:t>澳大利亚</a:t>
                      </a:r>
                      <a:endParaRPr lang="en-US" dirty="0"/>
                    </a:p>
                  </a:txBody>
                  <a:tcPr/>
                </a:tc>
                <a:tc>
                  <a:txBody>
                    <a:bodyPr/>
                    <a:lstStyle/>
                    <a:p>
                      <a:r>
                        <a:rPr lang="zh-CN" altLang="en-US" dirty="0" smtClean="0"/>
                        <a:t>南非</a:t>
                      </a:r>
                      <a:endParaRPr lang="en-US" dirty="0"/>
                    </a:p>
                  </a:txBody>
                  <a:tcPr/>
                </a:tc>
                <a:tc>
                  <a:txBody>
                    <a:bodyPr/>
                    <a:lstStyle/>
                    <a:p>
                      <a:r>
                        <a:rPr lang="zh-CN" altLang="en-US" dirty="0" smtClean="0"/>
                        <a:t>韩国</a:t>
                      </a:r>
                      <a:endParaRPr lang="en-US"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zh-CN" altLang="en-US" dirty="0" smtClean="0"/>
                        <a:t>日本</a:t>
                      </a:r>
                      <a:endParaRPr lang="en-US" dirty="0" smtClean="0"/>
                    </a:p>
                  </a:txBody>
                  <a:tcPr/>
                </a:tc>
              </a:tr>
              <a:tr h="370840">
                <a:tc>
                  <a:txBody>
                    <a:bodyPr/>
                    <a:lstStyle/>
                    <a:p>
                      <a:r>
                        <a:rPr lang="zh-CN" altLang="en-US" dirty="0" smtClean="0"/>
                        <a:t>加拿大</a:t>
                      </a:r>
                      <a:endParaRPr lang="en-US" dirty="0"/>
                    </a:p>
                  </a:txBody>
                  <a:tcPr/>
                </a:tc>
                <a:tc>
                  <a:txBody>
                    <a:bodyPr/>
                    <a:lstStyle/>
                    <a:p>
                      <a:r>
                        <a:rPr lang="zh-CN" altLang="en-US" dirty="0" smtClean="0"/>
                        <a:t>新加坡</a:t>
                      </a:r>
                      <a:endParaRPr lang="en-US" dirty="0"/>
                    </a:p>
                  </a:txBody>
                  <a:tcPr/>
                </a:tc>
                <a:tc>
                  <a:txBody>
                    <a:bodyPr/>
                    <a:lstStyle/>
                    <a:p>
                      <a:pPr algn="r"/>
                      <a:r>
                        <a:rPr lang="zh-CN" altLang="en-US" dirty="0" smtClean="0"/>
                        <a:t>巴西</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南美洲</a:t>
                      </a:r>
                      <a:endParaRPr lang="en-US" dirty="0" smtClean="0"/>
                    </a:p>
                  </a:txBody>
                  <a:tcPr/>
                </a:tc>
              </a:tr>
              <a:tr h="370840">
                <a:tc>
                  <a:txBody>
                    <a:bodyPr/>
                    <a:lstStyle/>
                    <a:p>
                      <a:r>
                        <a:rPr lang="zh-CN" altLang="en-US" dirty="0" smtClean="0"/>
                        <a:t>新西兰</a:t>
                      </a:r>
                      <a:endParaRPr lang="en-US" dirty="0"/>
                    </a:p>
                  </a:txBody>
                  <a:tcPr/>
                </a:tc>
                <a:tc>
                  <a:txBody>
                    <a:bodyPr/>
                    <a:lstStyle/>
                    <a:p>
                      <a:r>
                        <a:rPr lang="zh-CN" altLang="en-US" dirty="0" smtClean="0"/>
                        <a:t>阿联酋</a:t>
                      </a:r>
                      <a:endParaRPr lang="en-US"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zh-CN" altLang="en-US" dirty="0" smtClean="0"/>
                        <a:t>荷兰</a:t>
                      </a:r>
                      <a:endParaRPr 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西班牙</a:t>
                      </a:r>
                      <a:endParaRPr lang="en-US" dirty="0" smtClean="0"/>
                    </a:p>
                  </a:txBody>
                  <a:tcPr/>
                </a:tc>
              </a:tr>
              <a:tr h="370840">
                <a:tc>
                  <a:txBody>
                    <a:bodyPr/>
                    <a:lstStyle/>
                    <a:p>
                      <a:endParaRPr lang="en-US"/>
                    </a:p>
                  </a:txBody>
                  <a:tcPr/>
                </a:tc>
                <a:tc>
                  <a:txBody>
                    <a:bodyPr/>
                    <a:lstStyle/>
                    <a:p>
                      <a:r>
                        <a:rPr lang="zh-CN" altLang="en-US" smtClean="0"/>
                        <a:t>卡塔尔</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北欧</a:t>
                      </a:r>
                      <a:endParaRPr lang="en-US" dirty="0" smtClean="0"/>
                    </a:p>
                  </a:txBody>
                  <a:tcPr/>
                </a:tc>
                <a:tc>
                  <a:txBody>
                    <a:bodyPr/>
                    <a:lstStyle/>
                    <a:p>
                      <a:pPr algn="r"/>
                      <a:r>
                        <a:rPr lang="zh-CN" altLang="en-US" dirty="0" smtClean="0"/>
                        <a:t>中东欧</a:t>
                      </a:r>
                      <a:endParaRPr lang="en-US" dirty="0"/>
                    </a:p>
                  </a:txBody>
                  <a:tcPr/>
                </a:tc>
              </a:tr>
              <a:tr h="370840">
                <a:tc>
                  <a:txBody>
                    <a:bodyPr/>
                    <a:lstStyle/>
                    <a:p>
                      <a:endParaRPr lang="en-US"/>
                    </a:p>
                  </a:txBody>
                  <a:tcPr/>
                </a:tc>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以色列</a:t>
                      </a:r>
                      <a:endParaRPr lang="en-US" dirty="0" smtClean="0"/>
                    </a:p>
                  </a:txBody>
                  <a:tcPr/>
                </a:tc>
                <a:tc>
                  <a:txBody>
                    <a:bodyPr/>
                    <a:lstStyle/>
                    <a:p>
                      <a:r>
                        <a:rPr lang="zh-CN" altLang="en-US" dirty="0" smtClean="0"/>
                        <a:t>意大利</a:t>
                      </a:r>
                      <a:endParaRPr lang="en-US" dirty="0"/>
                    </a:p>
                  </a:txBody>
                  <a:tcPr/>
                </a:tc>
              </a:tr>
            </a:tbl>
          </a:graphicData>
        </a:graphic>
      </p:graphicFrame>
      <p:sp>
        <p:nvSpPr>
          <p:cNvPr id="5" name="Left Arrow 4"/>
          <p:cNvSpPr/>
          <p:nvPr/>
        </p:nvSpPr>
        <p:spPr>
          <a:xfrm>
            <a:off x="2699792" y="1916832"/>
            <a:ext cx="1368152"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5004048" y="1916832"/>
            <a:ext cx="151216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29F8969F-1C68-4E6D-9E24-206E3134483D}" type="slidenum">
              <a:rPr lang="en-US" smtClean="0"/>
              <a:t>7</a:t>
            </a:fld>
            <a:endParaRPr lang="en-US"/>
          </a:p>
        </p:txBody>
      </p:sp>
    </p:spTree>
    <p:extLst>
      <p:ext uri="{BB962C8B-B14F-4D97-AF65-F5344CB8AC3E}">
        <p14:creationId xmlns:p14="http://schemas.microsoft.com/office/powerpoint/2010/main" val="23900040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当巴别塔遭遇国际化</a:t>
            </a:r>
            <a:endParaRPr lang="en-US" dirty="0"/>
          </a:p>
        </p:txBody>
      </p:sp>
      <p:sp>
        <p:nvSpPr>
          <p:cNvPr id="3" name="Content Placeholder 2"/>
          <p:cNvSpPr>
            <a:spLocks noGrp="1"/>
          </p:cNvSpPr>
          <p:nvPr>
            <p:ph idx="1"/>
          </p:nvPr>
        </p:nvSpPr>
        <p:spPr/>
        <p:txBody>
          <a:bodyPr>
            <a:normAutofit fontScale="85000" lnSpcReduction="20000"/>
          </a:bodyPr>
          <a:lstStyle/>
          <a:p>
            <a:r>
              <a:rPr lang="zh-CN" altLang="en-US" dirty="0" smtClean="0"/>
              <a:t>大熔炉：一个美丽的误会</a:t>
            </a:r>
            <a:endParaRPr lang="en-US" altLang="zh-CN" dirty="0" smtClean="0"/>
          </a:p>
          <a:p>
            <a:pPr lvl="1"/>
            <a:r>
              <a:rPr lang="en-US" altLang="zh-CN" dirty="0" smtClean="0"/>
              <a:t>Salad bowl</a:t>
            </a:r>
            <a:r>
              <a:rPr lang="zh-CN" altLang="en-US" dirty="0" smtClean="0"/>
              <a:t>，不是</a:t>
            </a:r>
            <a:r>
              <a:rPr lang="en-US" altLang="zh-CN" dirty="0" smtClean="0"/>
              <a:t>Melting</a:t>
            </a:r>
            <a:r>
              <a:rPr lang="zh-CN" altLang="en-US" dirty="0" smtClean="0"/>
              <a:t> </a:t>
            </a:r>
            <a:r>
              <a:rPr lang="en-US" altLang="zh-CN" dirty="0" smtClean="0"/>
              <a:t>pot</a:t>
            </a:r>
          </a:p>
          <a:p>
            <a:pPr lvl="1"/>
            <a:r>
              <a:rPr lang="zh-CN" altLang="en-US" dirty="0" smtClean="0"/>
              <a:t>多元文化的自由与禁忌</a:t>
            </a:r>
            <a:endParaRPr lang="en-US" altLang="zh-CN" dirty="0" smtClean="0"/>
          </a:p>
          <a:p>
            <a:pPr marL="0" indent="0">
              <a:buNone/>
            </a:pPr>
            <a:endParaRPr lang="en-US" altLang="zh-CN" dirty="0" smtClean="0"/>
          </a:p>
          <a:p>
            <a:r>
              <a:rPr lang="zh-CN" altLang="en-US" dirty="0"/>
              <a:t>中国崛起</a:t>
            </a:r>
            <a:endParaRPr lang="en-US" altLang="zh-CN" dirty="0"/>
          </a:p>
          <a:p>
            <a:pPr lvl="1"/>
            <a:r>
              <a:rPr lang="zh-CN" altLang="en-US" dirty="0"/>
              <a:t>硬件：技术的模仿与创新</a:t>
            </a:r>
            <a:endParaRPr lang="en-US" altLang="zh-CN" dirty="0"/>
          </a:p>
          <a:p>
            <a:pPr lvl="1"/>
            <a:r>
              <a:rPr lang="zh-CN" altLang="en-US" dirty="0"/>
              <a:t>软件：学术的建立与传播</a:t>
            </a:r>
            <a:endParaRPr lang="en-US" altLang="zh-CN" dirty="0"/>
          </a:p>
          <a:p>
            <a:pPr marL="457200" lvl="1" indent="0">
              <a:buNone/>
            </a:pPr>
            <a:endParaRPr lang="en-US" altLang="zh-CN" dirty="0"/>
          </a:p>
          <a:p>
            <a:r>
              <a:rPr lang="zh-CN" altLang="en-US" dirty="0" smtClean="0"/>
              <a:t>人才大竞赛（</a:t>
            </a:r>
            <a:r>
              <a:rPr lang="en-US" altLang="zh-CN" dirty="0" smtClean="0"/>
              <a:t>The Great Brain Race</a:t>
            </a:r>
            <a:r>
              <a:rPr lang="zh-CN" altLang="en-US" dirty="0" smtClean="0"/>
              <a:t>）</a:t>
            </a:r>
            <a:endParaRPr lang="en-US" altLang="zh-CN" dirty="0" smtClean="0"/>
          </a:p>
          <a:p>
            <a:pPr lvl="1"/>
            <a:r>
              <a:rPr lang="zh-CN" altLang="en-US" dirty="0" smtClean="0"/>
              <a:t>人的自由流动</a:t>
            </a:r>
            <a:endParaRPr lang="en-US" altLang="zh-CN" dirty="0" smtClean="0"/>
          </a:p>
          <a:p>
            <a:pPr lvl="1"/>
            <a:r>
              <a:rPr lang="zh-CN" altLang="en-US" dirty="0" smtClean="0"/>
              <a:t>观念的自由贸易（</a:t>
            </a:r>
            <a:r>
              <a:rPr lang="en-US" dirty="0"/>
              <a:t>Free Trade in Minds</a:t>
            </a:r>
            <a:r>
              <a:rPr lang="zh-CN" altLang="en-US" dirty="0" smtClean="0"/>
              <a:t>）</a:t>
            </a:r>
            <a:endParaRPr lang="en-US" dirty="0"/>
          </a:p>
        </p:txBody>
      </p:sp>
      <p:sp>
        <p:nvSpPr>
          <p:cNvPr id="4" name="Slide Number Placeholder 3"/>
          <p:cNvSpPr>
            <a:spLocks noGrp="1"/>
          </p:cNvSpPr>
          <p:nvPr>
            <p:ph type="sldNum" sz="quarter" idx="12"/>
          </p:nvPr>
        </p:nvSpPr>
        <p:spPr/>
        <p:txBody>
          <a:bodyPr/>
          <a:lstStyle/>
          <a:p>
            <a:fld id="{29F8969F-1C68-4E6D-9E24-206E3134483D}" type="slidenum">
              <a:rPr lang="en-US" smtClean="0"/>
              <a:t>8</a:t>
            </a:fld>
            <a:endParaRPr lang="en-US" dirty="0"/>
          </a:p>
        </p:txBody>
      </p:sp>
    </p:spTree>
    <p:extLst>
      <p:ext uri="{BB962C8B-B14F-4D97-AF65-F5344CB8AC3E}">
        <p14:creationId xmlns:p14="http://schemas.microsoft.com/office/powerpoint/2010/main" val="36904590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我们的对策</a:t>
            </a:r>
            <a:endParaRPr lang="en-US" dirty="0"/>
          </a:p>
        </p:txBody>
      </p:sp>
      <p:sp>
        <p:nvSpPr>
          <p:cNvPr id="3" name="Content Placeholder 2"/>
          <p:cNvSpPr>
            <a:spLocks noGrp="1"/>
          </p:cNvSpPr>
          <p:nvPr>
            <p:ph sz="half" idx="1"/>
          </p:nvPr>
        </p:nvSpPr>
        <p:spPr/>
        <p:txBody>
          <a:bodyPr>
            <a:normAutofit fontScale="92500" lnSpcReduction="10000"/>
          </a:bodyPr>
          <a:lstStyle/>
          <a:p>
            <a:r>
              <a:rPr lang="zh-CN" altLang="en-US" dirty="0" smtClean="0"/>
              <a:t>科技战略</a:t>
            </a:r>
            <a:endParaRPr lang="en-US" altLang="zh-CN" dirty="0" smtClean="0"/>
          </a:p>
          <a:p>
            <a:pPr lvl="1"/>
            <a:r>
              <a:rPr lang="zh-CN" altLang="en-US" dirty="0" smtClean="0"/>
              <a:t>承认英语</a:t>
            </a:r>
            <a:r>
              <a:rPr lang="zh-CN" altLang="en-US" dirty="0"/>
              <a:t>作为网络时代的普通话</a:t>
            </a:r>
            <a:endParaRPr lang="en-US" altLang="zh-CN" dirty="0" smtClean="0"/>
          </a:p>
          <a:p>
            <a:endParaRPr lang="en-US" altLang="zh-CN" dirty="0" smtClean="0"/>
          </a:p>
          <a:p>
            <a:r>
              <a:rPr lang="zh-CN" altLang="en-US" dirty="0" smtClean="0"/>
              <a:t>学术战略</a:t>
            </a:r>
            <a:endParaRPr lang="en-US" altLang="zh-CN" dirty="0" smtClean="0"/>
          </a:p>
          <a:p>
            <a:pPr lvl="1"/>
            <a:r>
              <a:rPr lang="zh-CN" altLang="en-US" dirty="0" smtClean="0"/>
              <a:t>加入英文的学术竞争</a:t>
            </a:r>
            <a:endParaRPr lang="en-US" altLang="zh-CN" dirty="0" smtClean="0"/>
          </a:p>
          <a:p>
            <a:pPr lvl="1"/>
            <a:r>
              <a:rPr lang="zh-CN" altLang="en-US" dirty="0" smtClean="0"/>
              <a:t>建立汉语的学术规范</a:t>
            </a:r>
            <a:endParaRPr lang="en-US" altLang="zh-CN" dirty="0" smtClean="0"/>
          </a:p>
          <a:p>
            <a:endParaRPr lang="en-US" altLang="zh-CN" dirty="0" smtClean="0"/>
          </a:p>
          <a:p>
            <a:r>
              <a:rPr lang="zh-CN" altLang="en-US" dirty="0" smtClean="0"/>
              <a:t>人才战略</a:t>
            </a:r>
            <a:endParaRPr lang="en-US" altLang="zh-CN" dirty="0" smtClean="0"/>
          </a:p>
          <a:p>
            <a:pPr lvl="1"/>
            <a:r>
              <a:rPr lang="zh-CN" altLang="en-US" dirty="0" smtClean="0"/>
              <a:t>得天下英才而教育之</a:t>
            </a:r>
            <a:endParaRPr lang="en-US" altLang="zh-CN" dirty="0" smtClean="0"/>
          </a:p>
          <a:p>
            <a:pPr lvl="1"/>
            <a:r>
              <a:rPr lang="zh-CN" altLang="en-US" dirty="0" smtClean="0"/>
              <a:t>择天下英才而用之</a:t>
            </a:r>
            <a:endParaRPr lang="en-US" altLang="zh-CN" dirty="0" smtClean="0"/>
          </a:p>
          <a:p>
            <a:pPr lvl="1"/>
            <a:endParaRPr lang="en-US" altLang="zh-CN" dirty="0" smtClean="0"/>
          </a:p>
        </p:txBody>
      </p:sp>
      <p:sp>
        <p:nvSpPr>
          <p:cNvPr id="4" name="Slide Number Placeholder 3"/>
          <p:cNvSpPr>
            <a:spLocks noGrp="1"/>
          </p:cNvSpPr>
          <p:nvPr>
            <p:ph type="sldNum" sz="quarter" idx="12"/>
          </p:nvPr>
        </p:nvSpPr>
        <p:spPr/>
        <p:txBody>
          <a:bodyPr/>
          <a:lstStyle/>
          <a:p>
            <a:fld id="{29F8969F-1C68-4E6D-9E24-206E3134483D}" type="slidenum">
              <a:rPr lang="en-US" smtClean="0"/>
              <a:t>9</a:t>
            </a:fld>
            <a:endParaRPr lang="en-US"/>
          </a:p>
        </p:txBody>
      </p:sp>
      <p:pic>
        <p:nvPicPr>
          <p:cNvPr id="6" name="Content Placeholder 4" descr="http://www.haijiangzx.com/weekly/117/images/yingy.jp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4008" y="1844824"/>
            <a:ext cx="4042792" cy="3960440"/>
          </a:xfrm>
          <a:prstGeom prst="rect">
            <a:avLst/>
          </a:prstGeom>
          <a:noFill/>
          <a:ln>
            <a:noFill/>
          </a:ln>
        </p:spPr>
      </p:pic>
    </p:spTree>
    <p:extLst>
      <p:ext uri="{BB962C8B-B14F-4D97-AF65-F5344CB8AC3E}">
        <p14:creationId xmlns:p14="http://schemas.microsoft.com/office/powerpoint/2010/main" val="2318571153"/>
      </p:ext>
    </p:extLst>
  </p:cSld>
  <p:clrMapOvr>
    <a:masterClrMapping/>
  </p:clrMapOvr>
  <p:timing>
    <p:tnLst>
      <p:par>
        <p:cTn id="1" dur="indefinite" restart="never" nodeType="tmRoot"/>
      </p:par>
    </p:tnLst>
  </p:timing>
</p:sld>
</file>

<file path=ppt/theme/theme1.xml><?xml version="1.0" encoding="utf-8"?>
<a:theme xmlns:a="http://schemas.openxmlformats.org/drawingml/2006/main" name="TP03000053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Presentation1</Template>
  <TotalTime>999</TotalTime>
  <Words>1521</Words>
  <Application>Microsoft Office PowerPoint</Application>
  <PresentationFormat>On-screen Show (4:3)</PresentationFormat>
  <Paragraphs>124</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TP030000536</vt:lpstr>
      <vt:lpstr>当巴别塔遭遇国际化 国际交流中的语言问题及其对策</vt:lpstr>
      <vt:lpstr>巴别塔的故事</vt:lpstr>
      <vt:lpstr>啊，全球化！</vt:lpstr>
      <vt:lpstr>巴别塔：祝福还是诅咒？</vt:lpstr>
      <vt:lpstr>美国：祝福与诅咒</vt:lpstr>
      <vt:lpstr>中国：祝福与诅咒</vt:lpstr>
      <vt:lpstr>各国的困境与对策</vt:lpstr>
      <vt:lpstr>当巴别塔遭遇国际化</vt:lpstr>
      <vt:lpstr>我们的对策</vt:lpstr>
      <vt:lpstr>参考文献</vt:lpstr>
    </vt:vector>
  </TitlesOfParts>
  <Company>City University of Hong Kong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AVP MEAO</cp:lastModifiedBy>
  <cp:revision>91</cp:revision>
  <dcterms:created xsi:type="dcterms:W3CDTF">2014-07-16T01:20:09Z</dcterms:created>
  <dcterms:modified xsi:type="dcterms:W3CDTF">2014-07-29T11:06:39Z</dcterms:modified>
</cp:coreProperties>
</file>