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52"/>
  </p:notesMasterIdLst>
  <p:handoutMasterIdLst>
    <p:handoutMasterId r:id="rId53"/>
  </p:handoutMasterIdLst>
  <p:sldIdLst>
    <p:sldId id="257" r:id="rId2"/>
    <p:sldId id="261" r:id="rId3"/>
    <p:sldId id="262" r:id="rId4"/>
    <p:sldId id="260" r:id="rId5"/>
    <p:sldId id="263" r:id="rId6"/>
    <p:sldId id="264" r:id="rId7"/>
    <p:sldId id="265" r:id="rId8"/>
    <p:sldId id="272" r:id="rId9"/>
    <p:sldId id="266" r:id="rId10"/>
    <p:sldId id="267" r:id="rId11"/>
    <p:sldId id="268" r:id="rId12"/>
    <p:sldId id="269" r:id="rId13"/>
    <p:sldId id="270" r:id="rId14"/>
    <p:sldId id="271" r:id="rId15"/>
    <p:sldId id="305" r:id="rId16"/>
    <p:sldId id="273" r:id="rId17"/>
    <p:sldId id="309" r:id="rId18"/>
    <p:sldId id="275" r:id="rId19"/>
    <p:sldId id="276" r:id="rId20"/>
    <p:sldId id="279" r:id="rId21"/>
    <p:sldId id="277" r:id="rId22"/>
    <p:sldId id="278" r:id="rId23"/>
    <p:sldId id="310" r:id="rId24"/>
    <p:sldId id="280" r:id="rId25"/>
    <p:sldId id="287" r:id="rId26"/>
    <p:sldId id="284" r:id="rId27"/>
    <p:sldId id="281" r:id="rId28"/>
    <p:sldId id="282" r:id="rId29"/>
    <p:sldId id="307" r:id="rId30"/>
    <p:sldId id="285" r:id="rId31"/>
    <p:sldId id="286" r:id="rId32"/>
    <p:sldId id="288" r:id="rId33"/>
    <p:sldId id="294" r:id="rId34"/>
    <p:sldId id="342" r:id="rId35"/>
    <p:sldId id="346" r:id="rId36"/>
    <p:sldId id="295" r:id="rId37"/>
    <p:sldId id="289" r:id="rId38"/>
    <p:sldId id="290" r:id="rId39"/>
    <p:sldId id="291" r:id="rId40"/>
    <p:sldId id="292" r:id="rId41"/>
    <p:sldId id="293" r:id="rId42"/>
    <p:sldId id="298" r:id="rId43"/>
    <p:sldId id="296" r:id="rId44"/>
    <p:sldId id="297" r:id="rId45"/>
    <p:sldId id="299" r:id="rId46"/>
    <p:sldId id="303" r:id="rId47"/>
    <p:sldId id="308" r:id="rId48"/>
    <p:sldId id="302" r:id="rId49"/>
    <p:sldId id="311" r:id="rId50"/>
    <p:sldId id="304" r:id="rId51"/>
  </p:sldIdLst>
  <p:sldSz cx="9144000" cy="6858000" type="screen4x3"/>
  <p:notesSz cx="6858000" cy="9144000"/>
  <p:defaultTextStyle>
    <a:defPPr>
      <a:defRPr lang="zh-CN"/>
    </a:defPPr>
    <a:lvl1pPr algn="l" rtl="0" fontAlgn="base">
      <a:spcBef>
        <a:spcPct val="0"/>
      </a:spcBef>
      <a:spcAft>
        <a:spcPct val="0"/>
      </a:spcAft>
      <a:buFont typeface="Arial" pitchFamily="34" charset="0"/>
      <a:defRPr kern="1200">
        <a:solidFill>
          <a:schemeClr val="tx1"/>
        </a:solidFill>
        <a:latin typeface="Arial" pitchFamily="34" charset="0"/>
        <a:ea typeface="宋体" pitchFamily="2" charset="-122"/>
        <a:cs typeface="+mn-cs"/>
      </a:defRPr>
    </a:lvl1pPr>
    <a:lvl2pPr marL="457200" algn="l" rtl="0" fontAlgn="base">
      <a:spcBef>
        <a:spcPct val="0"/>
      </a:spcBef>
      <a:spcAft>
        <a:spcPct val="0"/>
      </a:spcAft>
      <a:buFont typeface="Arial" pitchFamily="34" charset="0"/>
      <a:defRPr kern="1200">
        <a:solidFill>
          <a:schemeClr val="tx1"/>
        </a:solidFill>
        <a:latin typeface="Arial" pitchFamily="34" charset="0"/>
        <a:ea typeface="宋体" pitchFamily="2" charset="-122"/>
        <a:cs typeface="+mn-cs"/>
      </a:defRPr>
    </a:lvl2pPr>
    <a:lvl3pPr marL="914400" algn="l" rtl="0" fontAlgn="base">
      <a:spcBef>
        <a:spcPct val="0"/>
      </a:spcBef>
      <a:spcAft>
        <a:spcPct val="0"/>
      </a:spcAft>
      <a:buFont typeface="Arial" pitchFamily="34" charset="0"/>
      <a:defRPr kern="1200">
        <a:solidFill>
          <a:schemeClr val="tx1"/>
        </a:solidFill>
        <a:latin typeface="Arial" pitchFamily="34" charset="0"/>
        <a:ea typeface="宋体" pitchFamily="2" charset="-122"/>
        <a:cs typeface="+mn-cs"/>
      </a:defRPr>
    </a:lvl3pPr>
    <a:lvl4pPr marL="1371600" algn="l" rtl="0" fontAlgn="base">
      <a:spcBef>
        <a:spcPct val="0"/>
      </a:spcBef>
      <a:spcAft>
        <a:spcPct val="0"/>
      </a:spcAft>
      <a:buFont typeface="Arial" pitchFamily="34" charset="0"/>
      <a:defRPr kern="1200">
        <a:solidFill>
          <a:schemeClr val="tx1"/>
        </a:solidFill>
        <a:latin typeface="Arial" pitchFamily="34" charset="0"/>
        <a:ea typeface="宋体" pitchFamily="2" charset="-122"/>
        <a:cs typeface="+mn-cs"/>
      </a:defRPr>
    </a:lvl4pPr>
    <a:lvl5pPr marL="1828800" algn="l" rtl="0" fontAlgn="base">
      <a:spcBef>
        <a:spcPct val="0"/>
      </a:spcBef>
      <a:spcAft>
        <a:spcPct val="0"/>
      </a:spcAft>
      <a:buFont typeface="Arial" pitchFamily="34" charset="0"/>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autoAdjust="0"/>
    <p:restoredTop sz="94682" autoAdjust="0"/>
  </p:normalViewPr>
  <p:slideViewPr>
    <p:cSldViewPr>
      <p:cViewPr varScale="1">
        <p:scale>
          <a:sx n="89" d="100"/>
          <a:sy n="89" d="100"/>
        </p:scale>
        <p:origin x="-103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8546"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a:buFontTx/>
              <a:buNone/>
              <a:defRPr kumimoji="1" sz="1200">
                <a:latin typeface="Times New Roman" pitchFamily="18" charset="0"/>
              </a:defRPr>
            </a:lvl1pPr>
          </a:lstStyle>
          <a:p>
            <a:pPr>
              <a:defRPr/>
            </a:pPr>
            <a:endParaRPr lang="en-US" altLang="zh-CN"/>
          </a:p>
        </p:txBody>
      </p:sp>
      <p:sp>
        <p:nvSpPr>
          <p:cNvPr id="108547" name="Rectangle 3"/>
          <p:cNvSpPr>
            <a:spLocks noGrp="1" noChangeArrowheads="1"/>
          </p:cNvSpPr>
          <p:nvPr>
            <p:ph type="dt" sz="quarter"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lvl1pPr algn="r">
              <a:buFontTx/>
              <a:buNone/>
              <a:defRPr kumimoji="1" sz="1200">
                <a:latin typeface="Times New Roman" pitchFamily="18" charset="0"/>
              </a:defRPr>
            </a:lvl1pPr>
          </a:lstStyle>
          <a:p>
            <a:pPr>
              <a:defRPr/>
            </a:pPr>
            <a:endParaRPr lang="en-US" altLang="zh-CN"/>
          </a:p>
        </p:txBody>
      </p:sp>
      <p:sp>
        <p:nvSpPr>
          <p:cNvPr id="108548" name="Rectangle 4"/>
          <p:cNvSpPr>
            <a:spLocks noGrp="1" noChangeArrowheads="1"/>
          </p:cNvSpPr>
          <p:nvPr>
            <p:ph type="ftr" sz="quarter" idx="2"/>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lvl1pPr>
              <a:buFontTx/>
              <a:buNone/>
              <a:defRPr kumimoji="1" sz="1200">
                <a:latin typeface="Times New Roman" pitchFamily="18" charset="0"/>
              </a:defRPr>
            </a:lvl1pPr>
          </a:lstStyle>
          <a:p>
            <a:pPr>
              <a:defRPr/>
            </a:pPr>
            <a:endParaRPr lang="en-US" altLang="zh-CN"/>
          </a:p>
        </p:txBody>
      </p:sp>
      <p:sp>
        <p:nvSpPr>
          <p:cNvPr id="108549" name="Rectangle 5"/>
          <p:cNvSpPr>
            <a:spLocks noGrp="1" noChangeArrowheads="1"/>
          </p:cNvSpPr>
          <p:nvPr>
            <p:ph type="sldNum" sz="quarter" idx="3"/>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prstTxWarp prst="textNoShape">
              <a:avLst/>
            </a:prstTxWarp>
          </a:bodyPr>
          <a:lstStyle>
            <a:lvl1pPr algn="r">
              <a:defRPr sz="1200" smtClean="0">
                <a:latin typeface="Times New Roman" pitchFamily="18" charset="0"/>
              </a:defRPr>
            </a:lvl1pPr>
          </a:lstStyle>
          <a:p>
            <a:pPr>
              <a:defRPr/>
            </a:pPr>
            <a:fld id="{A3F88D2B-E355-430D-81A4-037E2B8398F3}"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buFontTx/>
              <a:buNone/>
              <a:defRPr sz="1200">
                <a:latin typeface="Arial" charset="0"/>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buFontTx/>
              <a:buNone/>
              <a:defRPr sz="1200">
                <a:latin typeface="Arial" charset="0"/>
              </a:defRPr>
            </a:lvl1pPr>
          </a:lstStyle>
          <a:p>
            <a:pPr>
              <a:defRPr/>
            </a:pPr>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buFontTx/>
              <a:buNone/>
              <a:defRPr sz="1200">
                <a:latin typeface="Arial" charset="0"/>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7E2275D3-549F-4EC7-AA61-2BB4C26ED831}"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noProof="1" smtClean="0"/>
              <a:t>单击此处编辑母版副标题样式</a:t>
            </a:r>
            <a:endParaRPr lang="zh-CN" altLang="en-US" noProof="1"/>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4584A7C3-35AD-4168-A242-2B0C59E8DFFA}" type="slidenum">
              <a:rPr lang="en-US" altLang="zh-CN"/>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7050F0EB-9B14-4A40-92E0-187E4908A47B}" type="slidenum">
              <a:rPr lang="en-US" altLang="zh-CN"/>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D1485CC1-03B2-43FC-BEA3-8494A87E9065}"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ABB3A79E-3167-4EF0-AD56-CCC7C6DB3D5E}" type="slidenum">
              <a:rPr lang="en-US" altLang="zh-CN"/>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noProof="1"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9A8E404D-6849-484C-97AF-46B8D08188B3}" type="slidenum">
              <a:rPr lang="en-US" altLang="zh-CN"/>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E3B18FC2-3BB0-4867-8D7E-EF71319309BF}" type="slidenum">
              <a:rPr lang="en-US" altLang="zh-CN"/>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a:ln/>
        </p:spPr>
        <p:txBody>
          <a:bodyPr/>
          <a:lstStyle>
            <a:lvl1pPr>
              <a:defRPr/>
            </a:lvl1pPr>
          </a:lstStyle>
          <a:p>
            <a:pPr>
              <a:defRPr/>
            </a:pPr>
            <a:fld id="{0FB46F07-8514-4361-A487-FCEA77180D9F}" type="slidenum">
              <a:rPr lang="en-US" altLang="zh-CN"/>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pPr>
              <a:defRPr/>
            </a:pPr>
            <a:fld id="{094A170C-C62F-478D-89AD-ED29DFA16ACD}" type="slidenum">
              <a:rPr lang="en-US" altLang="zh-CN"/>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a:ln/>
        </p:spPr>
        <p:txBody>
          <a:bodyPr/>
          <a:lstStyle>
            <a:lvl1pPr>
              <a:defRPr/>
            </a:lvl1pPr>
          </a:lstStyle>
          <a:p>
            <a:pPr>
              <a:defRPr/>
            </a:pPr>
            <a:fld id="{6E52059D-28C7-4F6D-BD9C-4B1AAAF6F6B4}" type="slidenum">
              <a:rPr lang="en-US" altLang="zh-CN"/>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9BBC28C0-B1D5-4434-9B02-004B562C00D7}" type="slidenum">
              <a:rPr lang="en-US" altLang="zh-CN"/>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4EEB1E4A-9637-4DE8-BF25-0F23E42450ED}" type="slidenum">
              <a:rPr lang="en-US" altLang="zh-CN"/>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title" idx="4294967295"/>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63491" name="Rectangle 3"/>
          <p:cNvSpPr>
            <a:spLocks noGrp="1" noChangeArrowheads="1"/>
          </p:cNvSpPr>
          <p:nvPr>
            <p:ph type="body" idx="4294967295"/>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63492"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a:buFontTx/>
              <a:buNone/>
              <a:defRPr sz="1400">
                <a:latin typeface="Arial" charset="0"/>
              </a:defRPr>
            </a:lvl1pPr>
          </a:lstStyle>
          <a:p>
            <a:pPr>
              <a:defRPr/>
            </a:pPr>
            <a:endParaRPr lang="en-US" altLang="zh-CN"/>
          </a:p>
        </p:txBody>
      </p:sp>
      <p:sp>
        <p:nvSpPr>
          <p:cNvPr id="63493"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a:buFontTx/>
              <a:buNone/>
              <a:defRPr sz="1400">
                <a:latin typeface="Arial" charset="0"/>
              </a:defRPr>
            </a:lvl1pPr>
          </a:lstStyle>
          <a:p>
            <a:pPr>
              <a:defRPr/>
            </a:pPr>
            <a:endParaRPr lang="en-US" altLang="zh-CN"/>
          </a:p>
        </p:txBody>
      </p:sp>
      <p:sp>
        <p:nvSpPr>
          <p:cNvPr id="63494"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A7458640-BF03-4BD7-BB4A-5039EAD5564E}"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63490"/>
                                        </p:tgtEl>
                                        <p:attrNameLst>
                                          <p:attrName>style.visibility</p:attrName>
                                        </p:attrNameLst>
                                      </p:cBhvr>
                                      <p:to>
                                        <p:strVal val="visible"/>
                                      </p:to>
                                    </p:set>
                                    <p:animEffect transition="in" filter="dissolve">
                                      <p:cBhvr>
                                        <p:cTn id="7" dur="500"/>
                                        <p:tgtEl>
                                          <p:spTgt spid="6349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3491">
                                            <p:txEl>
                                              <p:pRg st="0" end="0"/>
                                            </p:txEl>
                                          </p:spTgt>
                                        </p:tgtEl>
                                        <p:attrNameLst>
                                          <p:attrName>style.visibility</p:attrName>
                                        </p:attrNameLst>
                                      </p:cBhvr>
                                      <p:to>
                                        <p:strVal val="visible"/>
                                      </p:to>
                                    </p:set>
                                    <p:animEffect transition="in" filter="dissolve">
                                      <p:cBhvr>
                                        <p:cTn id="12" dur="500"/>
                                        <p:tgtEl>
                                          <p:spTgt spid="63491">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63491">
                                            <p:txEl>
                                              <p:pRg st="1" end="1"/>
                                            </p:txEl>
                                          </p:spTgt>
                                        </p:tgtEl>
                                        <p:attrNameLst>
                                          <p:attrName>style.visibility</p:attrName>
                                        </p:attrNameLst>
                                      </p:cBhvr>
                                      <p:to>
                                        <p:strVal val="visible"/>
                                      </p:to>
                                    </p:set>
                                    <p:animEffect transition="in" filter="dissolve">
                                      <p:cBhvr>
                                        <p:cTn id="15" dur="500"/>
                                        <p:tgtEl>
                                          <p:spTgt spid="63491">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63491">
                                            <p:txEl>
                                              <p:pRg st="2" end="2"/>
                                            </p:txEl>
                                          </p:spTgt>
                                        </p:tgtEl>
                                        <p:attrNameLst>
                                          <p:attrName>style.visibility</p:attrName>
                                        </p:attrNameLst>
                                      </p:cBhvr>
                                      <p:to>
                                        <p:strVal val="visible"/>
                                      </p:to>
                                    </p:set>
                                    <p:animEffect transition="in" filter="dissolve">
                                      <p:cBhvr>
                                        <p:cTn id="18" dur="500"/>
                                        <p:tgtEl>
                                          <p:spTgt spid="63491">
                                            <p:txEl>
                                              <p:pRg st="2" end="2"/>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63491">
                                            <p:txEl>
                                              <p:pRg st="3" end="3"/>
                                            </p:txEl>
                                          </p:spTgt>
                                        </p:tgtEl>
                                        <p:attrNameLst>
                                          <p:attrName>style.visibility</p:attrName>
                                        </p:attrNameLst>
                                      </p:cBhvr>
                                      <p:to>
                                        <p:strVal val="visible"/>
                                      </p:to>
                                    </p:set>
                                    <p:animEffect transition="in" filter="dissolve">
                                      <p:cBhvr>
                                        <p:cTn id="21" dur="500"/>
                                        <p:tgtEl>
                                          <p:spTgt spid="63491">
                                            <p:txEl>
                                              <p:pRg st="3" end="3"/>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63491">
                                            <p:txEl>
                                              <p:pRg st="4" end="4"/>
                                            </p:txEl>
                                          </p:spTgt>
                                        </p:tgtEl>
                                        <p:attrNameLst>
                                          <p:attrName>style.visibility</p:attrName>
                                        </p:attrNameLst>
                                      </p:cBhvr>
                                      <p:to>
                                        <p:strVal val="visible"/>
                                      </p:to>
                                    </p:set>
                                    <p:animEffect transition="in" filter="dissolve">
                                      <p:cBhvr>
                                        <p:cTn id="24" dur="500"/>
                                        <p:tgtEl>
                                          <p:spTgt spid="634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p:bldP spid="63491" grpId="0" build="p">
        <p:tmplLst>
          <p:tmpl lvl="1">
            <p:tnLst>
              <p:par>
                <p:cTn presetID="9" presetClass="entr" presetSubtype="0" fill="hold" nodeType="clickEffect">
                  <p:stCondLst>
                    <p:cond delay="0"/>
                  </p:stCondLst>
                  <p:childTnLst>
                    <p:set>
                      <p:cBhvr>
                        <p:cTn dur="1" fill="hold">
                          <p:stCondLst>
                            <p:cond delay="0"/>
                          </p:stCondLst>
                        </p:cTn>
                        <p:tgtEl>
                          <p:spTgt spid="63491"/>
                        </p:tgtEl>
                        <p:attrNameLst>
                          <p:attrName>style.visibility</p:attrName>
                        </p:attrNameLst>
                      </p:cBhvr>
                      <p:to>
                        <p:strVal val="visible"/>
                      </p:to>
                    </p:set>
                    <p:animEffect transition="in" filter="dissolve">
                      <p:cBhvr>
                        <p:cTn dur="500"/>
                        <p:tgtEl>
                          <p:spTgt spid="63491"/>
                        </p:tgtEl>
                      </p:cBhvr>
                    </p:animEffect>
                  </p:childTnLst>
                </p:cTn>
              </p:par>
            </p:tnLst>
          </p:tmpl>
          <p:tmpl lvl="2">
            <p:tnLst>
              <p:par>
                <p:cTn presetID="9" presetClass="entr" presetSubtype="0" fill="hold" nodeType="withEffect">
                  <p:stCondLst>
                    <p:cond delay="0"/>
                  </p:stCondLst>
                  <p:childTnLst>
                    <p:set>
                      <p:cBhvr>
                        <p:cTn dur="1" fill="hold">
                          <p:stCondLst>
                            <p:cond delay="0"/>
                          </p:stCondLst>
                        </p:cTn>
                        <p:tgtEl>
                          <p:spTgt spid="63491"/>
                        </p:tgtEl>
                        <p:attrNameLst>
                          <p:attrName>style.visibility</p:attrName>
                        </p:attrNameLst>
                      </p:cBhvr>
                      <p:to>
                        <p:strVal val="visible"/>
                      </p:to>
                    </p:set>
                    <p:animEffect transition="in" filter="dissolve">
                      <p:cBhvr>
                        <p:cTn dur="500"/>
                        <p:tgtEl>
                          <p:spTgt spid="63491"/>
                        </p:tgtEl>
                      </p:cBhvr>
                    </p:animEffect>
                  </p:childTnLst>
                </p:cTn>
              </p:par>
            </p:tnLst>
          </p:tmpl>
          <p:tmpl lvl="3">
            <p:tnLst>
              <p:par>
                <p:cTn presetID="9" presetClass="entr" presetSubtype="0" fill="hold" nodeType="withEffect">
                  <p:stCondLst>
                    <p:cond delay="0"/>
                  </p:stCondLst>
                  <p:childTnLst>
                    <p:set>
                      <p:cBhvr>
                        <p:cTn dur="1" fill="hold">
                          <p:stCondLst>
                            <p:cond delay="0"/>
                          </p:stCondLst>
                        </p:cTn>
                        <p:tgtEl>
                          <p:spTgt spid="63491"/>
                        </p:tgtEl>
                        <p:attrNameLst>
                          <p:attrName>style.visibility</p:attrName>
                        </p:attrNameLst>
                      </p:cBhvr>
                      <p:to>
                        <p:strVal val="visible"/>
                      </p:to>
                    </p:set>
                    <p:animEffect transition="in" filter="dissolve">
                      <p:cBhvr>
                        <p:cTn dur="500"/>
                        <p:tgtEl>
                          <p:spTgt spid="63491"/>
                        </p:tgtEl>
                      </p:cBhvr>
                    </p:animEffect>
                  </p:childTnLst>
                </p:cTn>
              </p:par>
            </p:tnLst>
          </p:tmpl>
          <p:tmpl lvl="4">
            <p:tnLst>
              <p:par>
                <p:cTn presetID="9" presetClass="entr" presetSubtype="0" fill="hold" nodeType="withEffect">
                  <p:stCondLst>
                    <p:cond delay="0"/>
                  </p:stCondLst>
                  <p:childTnLst>
                    <p:set>
                      <p:cBhvr>
                        <p:cTn dur="1" fill="hold">
                          <p:stCondLst>
                            <p:cond delay="0"/>
                          </p:stCondLst>
                        </p:cTn>
                        <p:tgtEl>
                          <p:spTgt spid="63491"/>
                        </p:tgtEl>
                        <p:attrNameLst>
                          <p:attrName>style.visibility</p:attrName>
                        </p:attrNameLst>
                      </p:cBhvr>
                      <p:to>
                        <p:strVal val="visible"/>
                      </p:to>
                    </p:set>
                    <p:animEffect transition="in" filter="dissolve">
                      <p:cBhvr>
                        <p:cTn dur="500"/>
                        <p:tgtEl>
                          <p:spTgt spid="63491"/>
                        </p:tgtEl>
                      </p:cBhvr>
                    </p:animEffect>
                  </p:childTnLst>
                </p:cTn>
              </p:par>
            </p:tnLst>
          </p:tmpl>
          <p:tmpl lvl="5">
            <p:tnLst>
              <p:par>
                <p:cTn presetID="9" presetClass="entr" presetSubtype="0" fill="hold" nodeType="withEffect">
                  <p:stCondLst>
                    <p:cond delay="0"/>
                  </p:stCondLst>
                  <p:childTnLst>
                    <p:set>
                      <p:cBhvr>
                        <p:cTn dur="1" fill="hold">
                          <p:stCondLst>
                            <p:cond delay="0"/>
                          </p:stCondLst>
                        </p:cTn>
                        <p:tgtEl>
                          <p:spTgt spid="63491"/>
                        </p:tgtEl>
                        <p:attrNameLst>
                          <p:attrName>style.visibility</p:attrName>
                        </p:attrNameLst>
                      </p:cBhvr>
                      <p:to>
                        <p:strVal val="visible"/>
                      </p:to>
                    </p:set>
                    <p:animEffect transition="in" filter="dissolve">
                      <p:cBhvr>
                        <p:cTn dur="500"/>
                        <p:tgtEl>
                          <p:spTgt spid="63491"/>
                        </p:tgtEl>
                      </p:cBhvr>
                    </p:animEffect>
                  </p:childTnLst>
                </p:cTn>
              </p:par>
            </p:tnLst>
          </p:tmpl>
        </p:tmplLst>
      </p:bldP>
    </p:bld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宋体" pitchFamily="2" charset="-122"/>
        </a:defRPr>
      </a:lvl2pPr>
      <a:lvl3pPr algn="ctr" rtl="0" eaLnBrk="0" fontAlgn="base" hangingPunct="0">
        <a:spcBef>
          <a:spcPct val="0"/>
        </a:spcBef>
        <a:spcAft>
          <a:spcPct val="0"/>
        </a:spcAft>
        <a:defRPr sz="4400">
          <a:solidFill>
            <a:schemeClr val="tx2"/>
          </a:solidFill>
          <a:latin typeface="Arial" charset="0"/>
          <a:ea typeface="宋体" pitchFamily="2" charset="-122"/>
        </a:defRPr>
      </a:lvl3pPr>
      <a:lvl4pPr algn="ctr" rtl="0" eaLnBrk="0" fontAlgn="base" hangingPunct="0">
        <a:spcBef>
          <a:spcPct val="0"/>
        </a:spcBef>
        <a:spcAft>
          <a:spcPct val="0"/>
        </a:spcAft>
        <a:defRPr sz="4400">
          <a:solidFill>
            <a:schemeClr val="tx2"/>
          </a:solidFill>
          <a:latin typeface="Arial" charset="0"/>
          <a:ea typeface="宋体" pitchFamily="2" charset="-122"/>
        </a:defRPr>
      </a:lvl4pPr>
      <a:lvl5pPr algn="ctr" rtl="0" eaLnBrk="0" fontAlgn="base" hangingPunct="0">
        <a:spcBef>
          <a:spcPct val="0"/>
        </a:spcBef>
        <a:spcAft>
          <a:spcPct val="0"/>
        </a:spcAft>
        <a:defRPr sz="4400">
          <a:solidFill>
            <a:schemeClr val="tx2"/>
          </a:solidFill>
          <a:latin typeface="Arial" charset="0"/>
          <a:ea typeface="宋体" pitchFamily="2" charset="-122"/>
        </a:defRPr>
      </a:lvl5pPr>
      <a:lvl6pPr marL="457200" algn="ctr" rtl="0" fontAlgn="base">
        <a:spcBef>
          <a:spcPct val="0"/>
        </a:spcBef>
        <a:spcAft>
          <a:spcPct val="0"/>
        </a:spcAft>
        <a:defRPr sz="4400">
          <a:solidFill>
            <a:schemeClr val="tx2"/>
          </a:solidFill>
          <a:latin typeface="Arial" charset="0"/>
          <a:ea typeface="宋体" pitchFamily="2" charset="-122"/>
        </a:defRPr>
      </a:lvl6pPr>
      <a:lvl7pPr marL="914400" algn="ctr" rtl="0" fontAlgn="base">
        <a:spcBef>
          <a:spcPct val="0"/>
        </a:spcBef>
        <a:spcAft>
          <a:spcPct val="0"/>
        </a:spcAft>
        <a:defRPr sz="4400">
          <a:solidFill>
            <a:schemeClr val="tx2"/>
          </a:solidFill>
          <a:latin typeface="Arial" charset="0"/>
          <a:ea typeface="宋体" pitchFamily="2" charset="-122"/>
        </a:defRPr>
      </a:lvl7pPr>
      <a:lvl8pPr marL="1371600" algn="ctr" rtl="0" fontAlgn="base">
        <a:spcBef>
          <a:spcPct val="0"/>
        </a:spcBef>
        <a:spcAft>
          <a:spcPct val="0"/>
        </a:spcAft>
        <a:defRPr sz="4400">
          <a:solidFill>
            <a:schemeClr val="tx2"/>
          </a:solidFill>
          <a:latin typeface="Arial" charset="0"/>
          <a:ea typeface="宋体" pitchFamily="2" charset="-122"/>
        </a:defRPr>
      </a:lvl8pPr>
      <a:lvl9pPr marL="1828800" algn="ctr" rtl="0" fontAlgn="base">
        <a:spcBef>
          <a:spcPct val="0"/>
        </a:spcBef>
        <a:spcAft>
          <a:spcPct val="0"/>
        </a:spcAft>
        <a:defRPr sz="4400">
          <a:solidFill>
            <a:schemeClr val="tx2"/>
          </a:solidFill>
          <a:latin typeface="Arial" charset="0"/>
          <a:ea typeface="宋体"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609600"/>
            <a:ext cx="8355013" cy="2603500"/>
          </a:xfrm>
        </p:spPr>
        <p:txBody>
          <a:bodyPr/>
          <a:lstStyle/>
          <a:p>
            <a:pPr eaLnBrk="1" hangingPunct="1"/>
            <a:r>
              <a:rPr lang="zh-CN" altLang="en-US" sz="4000" b="1" smtClean="0">
                <a:ea typeface="黑体" pitchFamily="49" charset="-122"/>
              </a:rPr>
              <a:t>做好新时期对外开放工作</a:t>
            </a:r>
            <a:r>
              <a:rPr lang="en-US" altLang="zh-CN" sz="4000" b="1" smtClean="0">
                <a:ea typeface="黑体" pitchFamily="49" charset="-122"/>
              </a:rPr>
              <a:t/>
            </a:r>
            <a:br>
              <a:rPr lang="en-US" altLang="zh-CN" sz="4000" b="1" smtClean="0">
                <a:ea typeface="黑体" pitchFamily="49" charset="-122"/>
              </a:rPr>
            </a:br>
            <a:r>
              <a:rPr lang="zh-CN" altLang="en-US" sz="4000" b="1" smtClean="0">
                <a:ea typeface="黑体" pitchFamily="49" charset="-122"/>
              </a:rPr>
              <a:t>需要实现五个结合</a:t>
            </a:r>
            <a:r>
              <a:rPr lang="en-US" altLang="zh-CN" sz="4000" b="1" smtClean="0">
                <a:ea typeface="黑体" pitchFamily="49" charset="-122"/>
              </a:rPr>
              <a:t/>
            </a:r>
            <a:br>
              <a:rPr lang="en-US" altLang="zh-CN" sz="4000" b="1" smtClean="0">
                <a:ea typeface="黑体" pitchFamily="49" charset="-122"/>
              </a:rPr>
            </a:br>
            <a:r>
              <a:rPr lang="en-US" altLang="zh-CN" sz="2400" b="1" smtClean="0">
                <a:ea typeface="黑体" pitchFamily="49" charset="-122"/>
              </a:rPr>
              <a:t>---</a:t>
            </a:r>
            <a:r>
              <a:rPr lang="zh-CN" altLang="en-US" sz="2400" b="1" smtClean="0">
                <a:ea typeface="黑体" pitchFamily="49" charset="-122"/>
              </a:rPr>
              <a:t>对新时期对外开放工作四项原则的初步认识</a:t>
            </a:r>
          </a:p>
        </p:txBody>
      </p:sp>
      <p:sp>
        <p:nvSpPr>
          <p:cNvPr id="2051" name="Rectangle 3"/>
          <p:cNvSpPr>
            <a:spLocks noGrp="1" noChangeArrowheads="1"/>
          </p:cNvSpPr>
          <p:nvPr>
            <p:ph type="subTitle" idx="1"/>
          </p:nvPr>
        </p:nvSpPr>
        <p:spPr>
          <a:xfrm>
            <a:off x="1331913" y="3716338"/>
            <a:ext cx="6480175" cy="2520950"/>
          </a:xfrm>
        </p:spPr>
        <p:txBody>
          <a:bodyPr/>
          <a:lstStyle/>
          <a:p>
            <a:pPr eaLnBrk="1" hangingPunct="1"/>
            <a:r>
              <a:rPr lang="zh-CN" altLang="en-US" b="1" smtClean="0">
                <a:latin typeface="楷体_GB2312" pitchFamily="49" charset="-122"/>
                <a:ea typeface="楷体_GB2312" pitchFamily="49" charset="-122"/>
              </a:rPr>
              <a:t>中山大学  陈昌贵</a:t>
            </a:r>
            <a:r>
              <a:rPr lang="zh-CN" altLang="en-US" smtClean="0"/>
              <a:t/>
            </a:r>
            <a:br>
              <a:rPr lang="zh-CN" altLang="en-US" smtClean="0"/>
            </a:br>
            <a:endParaRPr lang="zh-CN" altLang="en-US" smtClean="0"/>
          </a:p>
          <a:p>
            <a:pPr eaLnBrk="1" hangingPunct="1"/>
            <a:endParaRPr lang="zh-CN" altLang="en-US" smtClean="0"/>
          </a:p>
          <a:p>
            <a:pPr eaLnBrk="1" hangingPunct="1"/>
            <a:r>
              <a:rPr lang="en-US" altLang="zh-CN" sz="2400" b="1" smtClean="0">
                <a:latin typeface="楷体_GB2312" pitchFamily="49" charset="-122"/>
                <a:ea typeface="楷体_GB2312" pitchFamily="49" charset="-122"/>
              </a:rPr>
              <a:t>2016.07.29</a:t>
            </a:r>
            <a:r>
              <a:rPr lang="zh-CN" altLang="en-US" sz="2400" b="1" smtClean="0">
                <a:latin typeface="楷体_GB2312" pitchFamily="49" charset="-122"/>
                <a:ea typeface="楷体_GB2312" pitchFamily="49" charset="-122"/>
              </a:rPr>
              <a:t>于韶关学院</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zh-CN" altLang="en-US" b="1" smtClean="0">
                <a:ea typeface="黑体" pitchFamily="49" charset="-122"/>
              </a:rPr>
              <a:t>策略和工具的思想</a:t>
            </a:r>
          </a:p>
        </p:txBody>
      </p:sp>
      <p:sp>
        <p:nvSpPr>
          <p:cNvPr id="11267" name="Rectangle 3"/>
          <p:cNvSpPr>
            <a:spLocks noGrp="1" noChangeArrowheads="1"/>
          </p:cNvSpPr>
          <p:nvPr>
            <p:ph idx="1"/>
          </p:nvPr>
        </p:nvSpPr>
        <p:spPr/>
        <p:txBody>
          <a:bodyPr/>
          <a:lstStyle/>
          <a:p>
            <a:r>
              <a:rPr lang="zh-CN" altLang="en-US" sz="2800" b="1" smtClean="0">
                <a:latin typeface="楷体_GB2312" pitchFamily="49" charset="-122"/>
                <a:ea typeface="楷体_GB2312" pitchFamily="49" charset="-122"/>
              </a:rPr>
              <a:t>被迫打开国门的屈辱历史，强烈的落后感和自卑感，使得国人很难有一种平和的心态来理解与学习西方的优点，往往以一种急功近利的态度来对待国际化的发展。</a:t>
            </a:r>
          </a:p>
          <a:p>
            <a:r>
              <a:rPr lang="zh-CN" altLang="en-US" sz="2800" b="1" smtClean="0">
                <a:latin typeface="楷体_GB2312" pitchFamily="49" charset="-122"/>
                <a:ea typeface="楷体_GB2312" pitchFamily="49" charset="-122"/>
              </a:rPr>
              <a:t>这种将国际化视为一种策略和工具的思想，很容易使高校国际化成为一种短期行为。</a:t>
            </a:r>
          </a:p>
          <a:p>
            <a:r>
              <a:rPr lang="zh-CN" altLang="en-US" sz="2800" b="1" smtClean="0">
                <a:latin typeface="楷体_GB2312" pitchFamily="49" charset="-122"/>
                <a:ea typeface="楷体_GB2312" pitchFamily="49" charset="-122"/>
              </a:rPr>
              <a:t>特别是在国家前期实行的</a:t>
            </a:r>
            <a:r>
              <a:rPr lang="zh-CN" altLang="en-US" sz="2800" b="1" smtClean="0">
                <a:ea typeface="楷体_GB2312" pitchFamily="49" charset="-122"/>
              </a:rPr>
              <a:t>“</a:t>
            </a:r>
            <a:r>
              <a:rPr lang="en-US" altLang="zh-CN" sz="2800" b="1" smtClean="0">
                <a:latin typeface="楷体_GB2312" pitchFamily="49" charset="-122"/>
                <a:ea typeface="楷体_GB2312" pitchFamily="49" charset="-122"/>
              </a:rPr>
              <a:t>211</a:t>
            </a:r>
            <a:r>
              <a:rPr lang="en-US" altLang="zh-CN" sz="2800" b="1" smtClean="0">
                <a:ea typeface="楷体_GB2312" pitchFamily="49" charset="-122"/>
              </a:rPr>
              <a:t>”</a:t>
            </a:r>
            <a:r>
              <a:rPr lang="zh-CN" altLang="en-US" sz="2800" b="1" smtClean="0">
                <a:latin typeface="楷体_GB2312" pitchFamily="49" charset="-122"/>
                <a:ea typeface="楷体_GB2312" pitchFamily="49" charset="-122"/>
              </a:rPr>
              <a:t>工程和</a:t>
            </a:r>
            <a:r>
              <a:rPr lang="zh-CN" altLang="en-US" sz="2800" b="1" smtClean="0">
                <a:ea typeface="楷体_GB2312" pitchFamily="49" charset="-122"/>
              </a:rPr>
              <a:t>“</a:t>
            </a:r>
            <a:r>
              <a:rPr lang="en-US" altLang="zh-CN" sz="2800" b="1" smtClean="0">
                <a:latin typeface="楷体_GB2312" pitchFamily="49" charset="-122"/>
                <a:ea typeface="楷体_GB2312" pitchFamily="49" charset="-122"/>
              </a:rPr>
              <a:t>985</a:t>
            </a:r>
            <a:r>
              <a:rPr lang="en-US" altLang="zh-CN" sz="2800" b="1" smtClean="0">
                <a:ea typeface="楷体_GB2312" pitchFamily="49" charset="-122"/>
              </a:rPr>
              <a:t>”</a:t>
            </a:r>
            <a:r>
              <a:rPr lang="zh-CN" altLang="en-US" sz="2800" b="1" smtClean="0">
                <a:latin typeface="楷体_GB2312" pitchFamily="49" charset="-122"/>
                <a:ea typeface="楷体_GB2312" pitchFamily="49" charset="-122"/>
              </a:rPr>
              <a:t>工程建设中，更是将这种急功近利的价值目标追求引向了极致。</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zh-CN" altLang="en-US" b="1" smtClean="0">
                <a:ea typeface="黑体" pitchFamily="49" charset="-122"/>
              </a:rPr>
              <a:t>说起来重要，干起来次要</a:t>
            </a:r>
          </a:p>
        </p:txBody>
      </p:sp>
      <p:sp>
        <p:nvSpPr>
          <p:cNvPr id="12291" name="Rectangle 3"/>
          <p:cNvSpPr>
            <a:spLocks noGrp="1" noChangeArrowheads="1"/>
          </p:cNvSpPr>
          <p:nvPr>
            <p:ph idx="1"/>
          </p:nvPr>
        </p:nvSpPr>
        <p:spPr/>
        <p:txBody>
          <a:bodyPr/>
          <a:lstStyle/>
          <a:p>
            <a:r>
              <a:rPr lang="zh-CN" altLang="en-US" sz="2800" b="1" smtClean="0">
                <a:ea typeface="楷体_GB2312" pitchFamily="49" charset="-122"/>
              </a:rPr>
              <a:t>国际化发展不平衡是一种非常明显的普遍现象。沿海地区普遍优于内陆地区，重点高校普遍优于一般院校，本科院校普遍优于高职专科院校。</a:t>
            </a:r>
          </a:p>
          <a:p>
            <a:r>
              <a:rPr lang="zh-CN" altLang="en-US" sz="2800" b="1" smtClean="0">
                <a:ea typeface="楷体_GB2312" pitchFamily="49" charset="-122"/>
              </a:rPr>
              <a:t>一些地方高校领导认为，赶超国际先进水平、创办高水平大学，是研究型大学的事情，缺乏主动进取和发展规划，国际化经常被处于“说起来重要，干起来次要”的境地。</a:t>
            </a:r>
          </a:p>
          <a:p>
            <a:r>
              <a:rPr lang="zh-CN" altLang="en-US" sz="2800" b="1" smtClean="0">
                <a:ea typeface="楷体_GB2312" pitchFamily="49" charset="-122"/>
              </a:rPr>
              <a:t>一些高校在人员派出和引进、合作项目的开展等方面仍然停留在“等、靠、要”的状况。</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zh-CN" altLang="en-US" b="1" smtClean="0">
                <a:ea typeface="黑体" pitchFamily="49" charset="-122"/>
              </a:rPr>
              <a:t>一所大学的数量指标</a:t>
            </a:r>
          </a:p>
        </p:txBody>
      </p:sp>
      <p:sp>
        <p:nvSpPr>
          <p:cNvPr id="13315" name="Rectangle 3"/>
          <p:cNvSpPr>
            <a:spLocks noGrp="1" noChangeArrowheads="1"/>
          </p:cNvSpPr>
          <p:nvPr>
            <p:ph idx="1"/>
          </p:nvPr>
        </p:nvSpPr>
        <p:spPr/>
        <p:txBody>
          <a:bodyPr/>
          <a:lstStyle/>
          <a:p>
            <a:pPr>
              <a:lnSpc>
                <a:spcPct val="110000"/>
              </a:lnSpc>
              <a:buFontTx/>
              <a:buNone/>
            </a:pPr>
            <a:r>
              <a:rPr lang="zh-CN" altLang="en-US" sz="2800" b="1" smtClean="0">
                <a:latin typeface="楷体_GB2312" pitchFamily="49" charset="-122"/>
                <a:ea typeface="楷体_GB2312" pitchFamily="49" charset="-122"/>
              </a:rPr>
              <a:t>（</a:t>
            </a:r>
            <a:r>
              <a:rPr lang="en-US" altLang="zh-CN" sz="2800" b="1" smtClean="0">
                <a:latin typeface="楷体_GB2312" pitchFamily="49" charset="-122"/>
                <a:ea typeface="楷体_GB2312" pitchFamily="49" charset="-122"/>
              </a:rPr>
              <a:t>1</a:t>
            </a:r>
            <a:r>
              <a:rPr lang="zh-CN" altLang="en-US" sz="2800" b="1" smtClean="0">
                <a:latin typeface="楷体_GB2312" pitchFamily="49" charset="-122"/>
                <a:ea typeface="楷体_GB2312" pitchFamily="49" charset="-122"/>
              </a:rPr>
              <a:t>）科研经费不低于</a:t>
            </a:r>
            <a:r>
              <a:rPr lang="en-US" altLang="zh-CN" sz="2800" b="1" smtClean="0">
                <a:latin typeface="楷体_GB2312" pitchFamily="49" charset="-122"/>
                <a:ea typeface="楷体_GB2312" pitchFamily="49" charset="-122"/>
              </a:rPr>
              <a:t>10</a:t>
            </a:r>
            <a:r>
              <a:rPr lang="zh-CN" altLang="en-US" sz="2800" b="1" smtClean="0">
                <a:latin typeface="楷体_GB2312" pitchFamily="49" charset="-122"/>
                <a:ea typeface="楷体_GB2312" pitchFamily="49" charset="-122"/>
              </a:rPr>
              <a:t>亿人民币。</a:t>
            </a:r>
          </a:p>
          <a:p>
            <a:pPr>
              <a:lnSpc>
                <a:spcPct val="110000"/>
              </a:lnSpc>
              <a:buFontTx/>
              <a:buNone/>
            </a:pPr>
            <a:r>
              <a:rPr lang="zh-CN" altLang="en-US" sz="2800" b="1" smtClean="0">
                <a:latin typeface="楷体_GB2312" pitchFamily="49" charset="-122"/>
                <a:ea typeface="楷体_GB2312" pitchFamily="49" charset="-122"/>
              </a:rPr>
              <a:t>（</a:t>
            </a:r>
            <a:r>
              <a:rPr lang="en-US" altLang="zh-CN" sz="2800" b="1" smtClean="0">
                <a:latin typeface="楷体_GB2312" pitchFamily="49" charset="-122"/>
                <a:ea typeface="楷体_GB2312" pitchFamily="49" charset="-122"/>
              </a:rPr>
              <a:t>2</a:t>
            </a:r>
            <a:r>
              <a:rPr lang="zh-CN" altLang="en-US" sz="2800" b="1" smtClean="0">
                <a:latin typeface="楷体_GB2312" pitchFamily="49" charset="-122"/>
                <a:ea typeface="楷体_GB2312" pitchFamily="49" charset="-122"/>
              </a:rPr>
              <a:t>）年度</a:t>
            </a:r>
            <a:r>
              <a:rPr lang="en-US" altLang="zh-CN" sz="2800" b="1" smtClean="0">
                <a:latin typeface="楷体_GB2312" pitchFamily="49" charset="-122"/>
                <a:ea typeface="楷体_GB2312" pitchFamily="49" charset="-122"/>
              </a:rPr>
              <a:t>SCI</a:t>
            </a:r>
            <a:r>
              <a:rPr lang="zh-CN" altLang="en-US" sz="2800" b="1" smtClean="0">
                <a:latin typeface="楷体_GB2312" pitchFamily="49" charset="-122"/>
                <a:ea typeface="楷体_GB2312" pitchFamily="49" charset="-122"/>
              </a:rPr>
              <a:t>（含</a:t>
            </a:r>
            <a:r>
              <a:rPr lang="en-US" altLang="zh-CN" sz="2800" b="1" smtClean="0">
                <a:latin typeface="楷体_GB2312" pitchFamily="49" charset="-122"/>
                <a:ea typeface="楷体_GB2312" pitchFamily="49" charset="-122"/>
              </a:rPr>
              <a:t>SSCI</a:t>
            </a:r>
            <a:r>
              <a:rPr lang="zh-CN" altLang="en-US" sz="2800" b="1" smtClean="0">
                <a:latin typeface="楷体_GB2312" pitchFamily="49" charset="-122"/>
                <a:ea typeface="楷体_GB2312" pitchFamily="49" charset="-122"/>
              </a:rPr>
              <a:t>）论文数量达到</a:t>
            </a:r>
            <a:r>
              <a:rPr lang="en-US" altLang="zh-CN" sz="2800" b="1" smtClean="0">
                <a:latin typeface="楷体_GB2312" pitchFamily="49" charset="-122"/>
                <a:ea typeface="楷体_GB2312" pitchFamily="49" charset="-122"/>
              </a:rPr>
              <a:t>1500</a:t>
            </a:r>
            <a:r>
              <a:rPr lang="zh-CN" altLang="en-US" sz="2800" b="1" smtClean="0">
                <a:latin typeface="楷体_GB2312" pitchFamily="49" charset="-122"/>
                <a:ea typeface="楷体_GB2312" pitchFamily="49" charset="-122"/>
              </a:rPr>
              <a:t>篇。</a:t>
            </a:r>
          </a:p>
          <a:p>
            <a:pPr>
              <a:lnSpc>
                <a:spcPct val="110000"/>
              </a:lnSpc>
              <a:buFontTx/>
              <a:buNone/>
            </a:pPr>
            <a:r>
              <a:rPr lang="zh-CN" altLang="en-US" sz="2800" b="1" smtClean="0">
                <a:latin typeface="楷体_GB2312" pitchFamily="49" charset="-122"/>
                <a:ea typeface="楷体_GB2312" pitchFamily="49" charset="-122"/>
              </a:rPr>
              <a:t>（</a:t>
            </a:r>
            <a:r>
              <a:rPr lang="en-US" altLang="zh-CN" sz="2800" b="1" smtClean="0">
                <a:latin typeface="楷体_GB2312" pitchFamily="49" charset="-122"/>
                <a:ea typeface="楷体_GB2312" pitchFamily="49" charset="-122"/>
              </a:rPr>
              <a:t>3</a:t>
            </a:r>
            <a:r>
              <a:rPr lang="zh-CN" altLang="en-US" sz="2800" b="1" smtClean="0">
                <a:latin typeface="楷体_GB2312" pitchFamily="49" charset="-122"/>
                <a:ea typeface="楷体_GB2312" pitchFamily="49" charset="-122"/>
              </a:rPr>
              <a:t>）年度</a:t>
            </a:r>
            <a:r>
              <a:rPr lang="en-US" altLang="zh-CN" sz="2800" b="1" smtClean="0">
                <a:latin typeface="楷体_GB2312" pitchFamily="49" charset="-122"/>
                <a:ea typeface="楷体_GB2312" pitchFamily="49" charset="-122"/>
              </a:rPr>
              <a:t>Nature</a:t>
            </a:r>
            <a:r>
              <a:rPr lang="zh-CN" altLang="en-US" sz="2800" b="1" smtClean="0">
                <a:latin typeface="楷体_GB2312" pitchFamily="49" charset="-122"/>
                <a:ea typeface="楷体_GB2312" pitchFamily="49" charset="-122"/>
              </a:rPr>
              <a:t>和</a:t>
            </a:r>
            <a:r>
              <a:rPr lang="en-US" altLang="zh-CN" sz="2800" b="1" smtClean="0">
                <a:latin typeface="楷体_GB2312" pitchFamily="49" charset="-122"/>
                <a:ea typeface="楷体_GB2312" pitchFamily="49" charset="-122"/>
              </a:rPr>
              <a:t>Science</a:t>
            </a:r>
            <a:r>
              <a:rPr lang="zh-CN" altLang="en-US" sz="2800" b="1" smtClean="0">
                <a:latin typeface="楷体_GB2312" pitchFamily="49" charset="-122"/>
                <a:ea typeface="楷体_GB2312" pitchFamily="49" charset="-122"/>
              </a:rPr>
              <a:t>发表论文应达到</a:t>
            </a:r>
            <a:r>
              <a:rPr lang="en-US" altLang="zh-CN" sz="2800" b="1" smtClean="0">
                <a:latin typeface="楷体_GB2312" pitchFamily="49" charset="-122"/>
                <a:ea typeface="楷体_GB2312" pitchFamily="49" charset="-122"/>
              </a:rPr>
              <a:t>4</a:t>
            </a:r>
            <a:r>
              <a:rPr lang="zh-CN" altLang="en-US" sz="2800" b="1" smtClean="0">
                <a:latin typeface="楷体_GB2312" pitchFamily="49" charset="-122"/>
                <a:ea typeface="楷体_GB2312" pitchFamily="49" charset="-122"/>
              </a:rPr>
              <a:t>篇。</a:t>
            </a:r>
          </a:p>
          <a:p>
            <a:pPr>
              <a:lnSpc>
                <a:spcPct val="110000"/>
              </a:lnSpc>
              <a:buFontTx/>
              <a:buNone/>
            </a:pPr>
            <a:r>
              <a:rPr lang="zh-CN" altLang="en-US" sz="2800" b="1" smtClean="0">
                <a:latin typeface="楷体_GB2312" pitchFamily="49" charset="-122"/>
                <a:ea typeface="楷体_GB2312" pitchFamily="49" charset="-122"/>
              </a:rPr>
              <a:t>（</a:t>
            </a:r>
            <a:r>
              <a:rPr lang="en-US" altLang="zh-CN" sz="2800" b="1" smtClean="0">
                <a:latin typeface="楷体_GB2312" pitchFamily="49" charset="-122"/>
                <a:ea typeface="楷体_GB2312" pitchFamily="49" charset="-122"/>
              </a:rPr>
              <a:t>4</a:t>
            </a:r>
            <a:r>
              <a:rPr lang="zh-CN" altLang="en-US" sz="2800" b="1" smtClean="0">
                <a:latin typeface="楷体_GB2312" pitchFamily="49" charset="-122"/>
                <a:ea typeface="楷体_GB2312" pitchFamily="49" charset="-122"/>
              </a:rPr>
              <a:t>）学校院士人数应占院士总人数的</a:t>
            </a:r>
            <a:r>
              <a:rPr lang="en-US" altLang="zh-CN" sz="2800" b="1" smtClean="0">
                <a:latin typeface="楷体_GB2312" pitchFamily="49" charset="-122"/>
                <a:ea typeface="楷体_GB2312" pitchFamily="49" charset="-122"/>
              </a:rPr>
              <a:t>7%</a:t>
            </a:r>
          </a:p>
          <a:p>
            <a:pPr>
              <a:lnSpc>
                <a:spcPct val="110000"/>
              </a:lnSpc>
              <a:buFontTx/>
              <a:buNone/>
            </a:pPr>
            <a:r>
              <a:rPr lang="zh-CN" altLang="en-US" sz="2800" b="1" smtClean="0">
                <a:latin typeface="楷体_GB2312" pitchFamily="49" charset="-122"/>
                <a:ea typeface="楷体_GB2312" pitchFamily="49" charset="-122"/>
              </a:rPr>
              <a:t>（</a:t>
            </a:r>
            <a:r>
              <a:rPr lang="en-US" altLang="zh-CN" sz="2800" b="1" smtClean="0">
                <a:latin typeface="楷体_GB2312" pitchFamily="49" charset="-122"/>
                <a:ea typeface="楷体_GB2312" pitchFamily="49" charset="-122"/>
              </a:rPr>
              <a:t>5</a:t>
            </a:r>
            <a:r>
              <a:rPr lang="zh-CN" altLang="en-US" sz="2800" b="1" smtClean="0">
                <a:latin typeface="楷体_GB2312" pitchFamily="49" charset="-122"/>
                <a:ea typeface="楷体_GB2312" pitchFamily="49" charset="-122"/>
              </a:rPr>
              <a:t>）重视但不可以追求诺贝尔奖的获得。</a:t>
            </a:r>
          </a:p>
          <a:p>
            <a:pPr>
              <a:lnSpc>
                <a:spcPct val="110000"/>
              </a:lnSpc>
              <a:buFontTx/>
              <a:buNone/>
            </a:pPr>
            <a:r>
              <a:rPr lang="zh-CN" altLang="en-US" sz="2800" b="1" smtClean="0">
                <a:latin typeface="楷体_GB2312" pitchFamily="49" charset="-122"/>
                <a:ea typeface="楷体_GB2312" pitchFamily="49" charset="-122"/>
              </a:rPr>
              <a:t>（</a:t>
            </a:r>
            <a:r>
              <a:rPr lang="en-US" altLang="zh-CN" sz="2800" b="1" smtClean="0">
                <a:latin typeface="楷体_GB2312" pitchFamily="49" charset="-122"/>
                <a:ea typeface="楷体_GB2312" pitchFamily="49" charset="-122"/>
              </a:rPr>
              <a:t>6</a:t>
            </a:r>
            <a:r>
              <a:rPr lang="zh-CN" altLang="en-US" sz="2800" b="1" smtClean="0">
                <a:latin typeface="楷体_GB2312" pitchFamily="49" charset="-122"/>
                <a:ea typeface="楷体_GB2312" pitchFamily="49" charset="-122"/>
              </a:rPr>
              <a:t>）通过建立比较优势确定学术声誉。</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zh-CN" altLang="en-US" b="1" smtClean="0">
                <a:ea typeface="黑体" pitchFamily="49" charset="-122"/>
              </a:rPr>
              <a:t>合理性与局限性</a:t>
            </a:r>
          </a:p>
        </p:txBody>
      </p:sp>
      <p:sp>
        <p:nvSpPr>
          <p:cNvPr id="14339" name="Rectangle 3"/>
          <p:cNvSpPr>
            <a:spLocks noGrp="1" noChangeArrowheads="1"/>
          </p:cNvSpPr>
          <p:nvPr>
            <p:ph idx="1"/>
          </p:nvPr>
        </p:nvSpPr>
        <p:spPr>
          <a:xfrm>
            <a:off x="457200" y="1600200"/>
            <a:ext cx="8291513" cy="4924425"/>
          </a:xfrm>
        </p:spPr>
        <p:txBody>
          <a:bodyPr/>
          <a:lstStyle/>
          <a:p>
            <a:pPr>
              <a:lnSpc>
                <a:spcPct val="130000"/>
              </a:lnSpc>
            </a:pPr>
            <a:r>
              <a:rPr lang="zh-CN" altLang="en-US" sz="2800" b="1" smtClean="0">
                <a:ea typeface="楷体_GB2312" pitchFamily="49" charset="-122"/>
              </a:rPr>
              <a:t>在国际化恢复和发展初期，功利性的价值取向是可以理解的和无可厚非的，它是价值行为主体内在驱动的一种动力。</a:t>
            </a:r>
          </a:p>
          <a:p>
            <a:pPr>
              <a:lnSpc>
                <a:spcPct val="130000"/>
              </a:lnSpc>
            </a:pPr>
            <a:r>
              <a:rPr lang="zh-CN" altLang="en-US" sz="2800" b="1" smtClean="0">
                <a:ea typeface="楷体_GB2312" pitchFamily="49" charset="-122"/>
              </a:rPr>
              <a:t>随着国际化发展的逐步深入，这种价值取向越来越暴露出局限性的一面。</a:t>
            </a:r>
          </a:p>
          <a:p>
            <a:pPr>
              <a:lnSpc>
                <a:spcPct val="130000"/>
              </a:lnSpc>
            </a:pPr>
            <a:r>
              <a:rPr lang="zh-CN" altLang="en-US" sz="2800" b="1" smtClean="0">
                <a:ea typeface="楷体_GB2312" pitchFamily="49" charset="-122"/>
              </a:rPr>
              <a:t>如果国际化发展到与西方国家大学愈来愈近的时候，国际化是不是就可以不要了？</a:t>
            </a:r>
            <a:endParaRPr lang="en-US" altLang="zh-CN" sz="2800" b="1" smtClean="0">
              <a:ea typeface="楷体_GB2312" pitchFamily="49" charset="-122"/>
            </a:endParaRPr>
          </a:p>
          <a:p>
            <a:pPr>
              <a:lnSpc>
                <a:spcPct val="130000"/>
              </a:lnSpc>
            </a:pPr>
            <a:r>
              <a:rPr lang="zh-CN" altLang="en-US" sz="2800" b="1" smtClean="0">
                <a:ea typeface="楷体_GB2312" pitchFamily="49" charset="-122"/>
              </a:rPr>
              <a:t>教育国际化的目标究竟是什么？</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zh-CN" altLang="en-US" b="1" smtClean="0">
                <a:ea typeface="黑体" pitchFamily="49" charset="-122"/>
              </a:rPr>
              <a:t>国际化的目标是培养人才</a:t>
            </a:r>
          </a:p>
        </p:txBody>
      </p:sp>
      <p:sp>
        <p:nvSpPr>
          <p:cNvPr id="15363" name="Rectangle 3"/>
          <p:cNvSpPr>
            <a:spLocks noGrp="1" noChangeArrowheads="1"/>
          </p:cNvSpPr>
          <p:nvPr>
            <p:ph idx="1"/>
          </p:nvPr>
        </p:nvSpPr>
        <p:spPr>
          <a:xfrm>
            <a:off x="457200" y="1600200"/>
            <a:ext cx="8362950" cy="5068888"/>
          </a:xfrm>
        </p:spPr>
        <p:txBody>
          <a:bodyPr/>
          <a:lstStyle/>
          <a:p>
            <a:r>
              <a:rPr lang="zh-CN" altLang="zh-CN" sz="2800" b="1" smtClean="0"/>
              <a:t>教育是培养人才的一种社会活动</a:t>
            </a:r>
            <a:r>
              <a:rPr lang="zh-CN" altLang="en-US" sz="2800" b="1" smtClean="0"/>
              <a:t>。</a:t>
            </a:r>
            <a:r>
              <a:rPr lang="zh-CN" altLang="en-US" sz="2800" b="1" smtClean="0">
                <a:latin typeface="楷体_GB2312" pitchFamily="49" charset="-122"/>
                <a:ea typeface="楷体_GB2312" pitchFamily="49" charset="-122"/>
              </a:rPr>
              <a:t>现代大学的逻辑起点是知识的积累、传播和创造，高校国际化的最重要目标指向是培养新时期具有国际视野和竞争能力的国际化人才。</a:t>
            </a:r>
          </a:p>
          <a:p>
            <a:r>
              <a:rPr lang="zh-CN" altLang="en-US" sz="2800" b="1" smtClean="0">
                <a:latin typeface="楷体_GB2312" pitchFamily="49" charset="-122"/>
                <a:ea typeface="楷体_GB2312" pitchFamily="49" charset="-122"/>
              </a:rPr>
              <a:t>国际化是因应全球化的挑战，以交流性、通用性及开放性为原则，对内通过对培养计划及管理制度方面的调整，对外加强各项活动及人员的国际交流，以使学校教师及学生具备多元文化视野与国际竞争能力的过程。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标题 1"/>
          <p:cNvSpPr>
            <a:spLocks noGrp="1" noChangeArrowheads="1"/>
          </p:cNvSpPr>
          <p:nvPr>
            <p:ph type="title"/>
          </p:nvPr>
        </p:nvSpPr>
        <p:spPr/>
        <p:txBody>
          <a:bodyPr/>
          <a:lstStyle/>
          <a:p>
            <a:r>
              <a:rPr lang="zh-CN" altLang="en-US" b="1" smtClean="0">
                <a:latin typeface="黑体" pitchFamily="49" charset="-122"/>
                <a:ea typeface="黑体" pitchFamily="49" charset="-122"/>
              </a:rPr>
              <a:t>遵循教育发展的基本规律</a:t>
            </a:r>
          </a:p>
        </p:txBody>
      </p:sp>
      <p:sp>
        <p:nvSpPr>
          <p:cNvPr id="16387" name="内容占位符 2"/>
          <p:cNvSpPr>
            <a:spLocks noGrp="1" noChangeArrowheads="1"/>
          </p:cNvSpPr>
          <p:nvPr>
            <p:ph idx="1"/>
          </p:nvPr>
        </p:nvSpPr>
        <p:spPr/>
        <p:txBody>
          <a:bodyPr/>
          <a:lstStyle/>
          <a:p>
            <a:r>
              <a:rPr lang="zh-CN" altLang="zh-CN" sz="2800" b="1" smtClean="0"/>
              <a:t>不能简单地设立短期的发展指标，不能只局限在建设世界一流大学的目标策略上，不能将其只当做是高水平大学的专利。</a:t>
            </a:r>
            <a:endParaRPr lang="en-US" altLang="zh-CN" sz="2800" b="1" smtClean="0"/>
          </a:p>
          <a:p>
            <a:r>
              <a:rPr lang="zh-CN" altLang="en-US" sz="2800" b="1" smtClean="0"/>
              <a:t>国际化</a:t>
            </a:r>
            <a:r>
              <a:rPr lang="zh-CN" altLang="zh-CN" sz="2800" b="1" smtClean="0"/>
              <a:t>人才是多层次、多类型的，既包括学术型人才，也包括技能型人才。</a:t>
            </a:r>
            <a:endParaRPr lang="en-US" altLang="zh-CN" sz="2800" b="1" smtClean="0"/>
          </a:p>
          <a:p>
            <a:r>
              <a:rPr lang="zh-CN" altLang="zh-CN" sz="2800" b="1" smtClean="0"/>
              <a:t>国际化是新时期人才的总体要求。我们应当将功利价值与</a:t>
            </a:r>
            <a:r>
              <a:rPr lang="zh-CN" altLang="en-US" sz="2800" b="1" smtClean="0"/>
              <a:t>理性价值</a:t>
            </a:r>
            <a:r>
              <a:rPr lang="zh-CN" altLang="zh-CN" sz="2800" b="1" smtClean="0"/>
              <a:t>有效结合起来，推动我国高校国际化的健康发展。</a:t>
            </a:r>
            <a:endParaRPr lang="zh-CN" altLang="en-US" sz="2800" b="1"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矩形 3"/>
          <p:cNvSpPr>
            <a:spLocks noChangeArrowheads="1"/>
          </p:cNvSpPr>
          <p:nvPr/>
        </p:nvSpPr>
        <p:spPr bwMode="auto">
          <a:xfrm>
            <a:off x="1476375" y="1628775"/>
            <a:ext cx="6696075" cy="1570038"/>
          </a:xfrm>
          <a:prstGeom prst="rect">
            <a:avLst/>
          </a:prstGeom>
          <a:noFill/>
          <a:ln w="9525">
            <a:noFill/>
            <a:miter lim="800000"/>
            <a:headEnd/>
            <a:tailEnd/>
          </a:ln>
        </p:spPr>
        <p:txBody>
          <a:bodyPr>
            <a:spAutoFit/>
          </a:bodyPr>
          <a:lstStyle/>
          <a:p>
            <a:pPr algn="just"/>
            <a:r>
              <a:rPr lang="zh-CN" altLang="en-US" sz="4800" b="1">
                <a:latin typeface="黑体" pitchFamily="49" charset="-122"/>
                <a:ea typeface="黑体" pitchFamily="49" charset="-122"/>
              </a:rPr>
              <a:t>二、以我为主与兼容并蓄相结合</a:t>
            </a:r>
            <a:endParaRPr lang="en-US" altLang="zh-CN" sz="4800" b="1">
              <a:latin typeface="黑体" pitchFamily="49" charset="-122"/>
              <a:ea typeface="黑体" pitchFamily="49"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1"/>
          <p:cNvSpPr>
            <a:spLocks noGrp="1" noChangeArrowheads="1"/>
          </p:cNvSpPr>
          <p:nvPr>
            <p:ph type="title"/>
          </p:nvPr>
        </p:nvSpPr>
        <p:spPr/>
        <p:txBody>
          <a:bodyPr/>
          <a:lstStyle/>
          <a:p>
            <a:r>
              <a:rPr lang="zh-CN" altLang="en-US" b="1" smtClean="0">
                <a:latin typeface="黑体" pitchFamily="49" charset="-122"/>
                <a:ea typeface="黑体" pitchFamily="49" charset="-122"/>
              </a:rPr>
              <a:t>不同国家国际化的区别</a:t>
            </a:r>
          </a:p>
        </p:txBody>
      </p:sp>
      <p:graphicFrame>
        <p:nvGraphicFramePr>
          <p:cNvPr id="4" name="内容占位符 3"/>
          <p:cNvGraphicFramePr>
            <a:graphicFrameLocks noGrp="1"/>
          </p:cNvGraphicFramePr>
          <p:nvPr>
            <p:ph idx="1"/>
          </p:nvPr>
        </p:nvGraphicFramePr>
        <p:xfrm>
          <a:off x="395288" y="1341438"/>
          <a:ext cx="8567737" cy="5448300"/>
        </p:xfrm>
        <a:graphic>
          <a:graphicData uri="http://schemas.openxmlformats.org/drawingml/2006/table">
            <a:tbl>
              <a:tblPr firstRow="1" bandRow="1">
                <a:tableStyleId>{073A0DAA-6AF3-43AB-8588-CEC1D06C72B9}</a:tableStyleId>
              </a:tblPr>
              <a:tblGrid>
                <a:gridCol w="2859393"/>
                <a:gridCol w="2859393"/>
                <a:gridCol w="2848610"/>
              </a:tblGrid>
              <a:tr h="387406">
                <a:tc>
                  <a:txBody>
                    <a:bodyPr/>
                    <a:lstStyle/>
                    <a:p>
                      <a:endParaRPr lang="zh-CN" altLang="en-US" dirty="0"/>
                    </a:p>
                  </a:txBody>
                  <a:tcPr/>
                </a:tc>
                <a:tc>
                  <a:txBody>
                    <a:bodyPr/>
                    <a:lstStyle/>
                    <a:p>
                      <a:r>
                        <a:rPr lang="zh-CN" altLang="en-US" dirty="0" smtClean="0"/>
                        <a:t>发达国家</a:t>
                      </a:r>
                      <a:endParaRPr lang="zh-CN" altLang="en-US" dirty="0"/>
                    </a:p>
                  </a:txBody>
                  <a:tcPr/>
                </a:tc>
                <a:tc>
                  <a:txBody>
                    <a:bodyPr/>
                    <a:lstStyle/>
                    <a:p>
                      <a:r>
                        <a:rPr lang="zh-CN" altLang="en-US" dirty="0" smtClean="0"/>
                        <a:t>发展中国家</a:t>
                      </a:r>
                      <a:endParaRPr lang="zh-CN" altLang="en-US" dirty="0"/>
                    </a:p>
                  </a:txBody>
                  <a:tcPr/>
                </a:tc>
              </a:tr>
              <a:tr h="1432872">
                <a:tc>
                  <a:txBody>
                    <a:bodyPr/>
                    <a:lstStyle/>
                    <a:p>
                      <a:r>
                        <a:rPr lang="zh-CN" altLang="en-US" sz="1600" b="1" dirty="0" smtClean="0"/>
                        <a:t>动因：</a:t>
                      </a:r>
                      <a:r>
                        <a:rPr lang="zh-CN" altLang="en-US" sz="1600" b="1" dirty="0" smtClean="0">
                          <a:latin typeface="楷体_GB2312" pitchFamily="49" charset="-122"/>
                          <a:ea typeface="楷体_GB2312" pitchFamily="49" charset="-122"/>
                        </a:rPr>
                        <a:t>增进学生与教师的国际知识和跨文化理解；提高科研能力；提升国际形象；提高学术质量；增进教师与学生多样性；促进课程革新；收入来源多元化。</a:t>
                      </a:r>
                      <a:endParaRPr lang="zh-CN" altLang="en-US" sz="1600" dirty="0"/>
                    </a:p>
                  </a:txBody>
                  <a:tcPr/>
                </a:tc>
                <a:tc>
                  <a:txBody>
                    <a:bodyPr/>
                    <a:lstStyle/>
                    <a:p>
                      <a:r>
                        <a:rPr lang="zh-CN" altLang="en-US" sz="1600" b="1" dirty="0" smtClean="0">
                          <a:latin typeface="楷体_GB2312" pitchFamily="49" charset="-122"/>
                          <a:ea typeface="楷体_GB2312" pitchFamily="49" charset="-122"/>
                        </a:rPr>
                        <a:t>澳大利亚、新西兰、美国和英国高校，以增加收入为和输出价值观作为国际化的首要理由。欧洲高校将</a:t>
                      </a:r>
                      <a:r>
                        <a:rPr lang="zh-CN" altLang="en-US" sz="1600" b="1" dirty="0" smtClean="0">
                          <a:ea typeface="楷体_GB2312" pitchFamily="49" charset="-122"/>
                        </a:rPr>
                        <a:t>“</a:t>
                      </a:r>
                      <a:r>
                        <a:rPr lang="zh-CN" altLang="en-US" sz="1600" b="1" dirty="0" smtClean="0">
                          <a:latin typeface="楷体_GB2312" pitchFamily="49" charset="-122"/>
                          <a:ea typeface="楷体_GB2312" pitchFamily="49" charset="-122"/>
                        </a:rPr>
                        <a:t>提升国际形象和声誉</a:t>
                      </a:r>
                      <a:r>
                        <a:rPr lang="zh-CN" altLang="en-US" sz="1600" b="1" dirty="0" smtClean="0">
                          <a:ea typeface="楷体_GB2312" pitchFamily="49" charset="-122"/>
                        </a:rPr>
                        <a:t>”</a:t>
                      </a:r>
                      <a:r>
                        <a:rPr lang="zh-CN" altLang="en-US" sz="1600" b="1" dirty="0" smtClean="0">
                          <a:latin typeface="楷体_GB2312" pitchFamily="49" charset="-122"/>
                          <a:ea typeface="楷体_GB2312" pitchFamily="49" charset="-122"/>
                        </a:rPr>
                        <a:t>作为首要选项。</a:t>
                      </a:r>
                      <a:endParaRPr lang="zh-CN" altLang="en-US" sz="1600" dirty="0"/>
                    </a:p>
                  </a:txBody>
                  <a:tcPr/>
                </a:tc>
                <a:tc>
                  <a:txBody>
                    <a:bodyPr/>
                    <a:lstStyle/>
                    <a:p>
                      <a:r>
                        <a:rPr lang="zh-CN" altLang="en-US" sz="1600" b="1" dirty="0" smtClean="0">
                          <a:latin typeface="楷体_GB2312" pitchFamily="49" charset="-122"/>
                          <a:ea typeface="楷体_GB2312" pitchFamily="49" charset="-122"/>
                        </a:rPr>
                        <a:t>中东、非洲和拉美高校将</a:t>
                      </a:r>
                      <a:r>
                        <a:rPr lang="zh-CN" altLang="en-US" sz="1600" b="1" dirty="0" smtClean="0">
                          <a:ea typeface="楷体_GB2312" pitchFamily="49" charset="-122"/>
                        </a:rPr>
                        <a:t>“</a:t>
                      </a:r>
                      <a:r>
                        <a:rPr lang="zh-CN" altLang="en-US" sz="1600" b="1" dirty="0" smtClean="0">
                          <a:latin typeface="楷体_GB2312" pitchFamily="49" charset="-122"/>
                          <a:ea typeface="楷体_GB2312" pitchFamily="49" charset="-122"/>
                        </a:rPr>
                        <a:t>加强科研、知识储备和知识生产</a:t>
                      </a:r>
                      <a:r>
                        <a:rPr lang="zh-CN" altLang="en-US" sz="1600" b="1" dirty="0" smtClean="0">
                          <a:ea typeface="楷体_GB2312" pitchFamily="49" charset="-122"/>
                        </a:rPr>
                        <a:t>”</a:t>
                      </a:r>
                      <a:r>
                        <a:rPr lang="zh-CN" altLang="en-US" sz="1600" b="1" dirty="0" smtClean="0">
                          <a:latin typeface="楷体_GB2312" pitchFamily="49" charset="-122"/>
                          <a:ea typeface="楷体_GB2312" pitchFamily="49" charset="-122"/>
                        </a:rPr>
                        <a:t>作为国际化的首要理由。</a:t>
                      </a:r>
                      <a:endParaRPr lang="zh-CN" altLang="en-US" sz="1600" dirty="0"/>
                    </a:p>
                  </a:txBody>
                  <a:tcPr/>
                </a:tc>
              </a:tr>
              <a:tr h="1492091">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1600" b="1" dirty="0" smtClean="0"/>
                        <a:t>收益：</a:t>
                      </a:r>
                      <a:r>
                        <a:rPr lang="zh-CN" altLang="en-US" sz="1600" b="1" dirty="0" smtClean="0">
                          <a:latin typeface="楷体_GB2312" pitchFamily="49" charset="-122"/>
                          <a:ea typeface="楷体_GB2312" pitchFamily="49" charset="-122"/>
                        </a:rPr>
                        <a:t>增进学生与教师的国际知识和跨文化理解；、提高学术质量；增强科研能力；课程革新；增进国际理解和团结；教育项目与资格证书多样化；培养国家与国际公民； 增加收入；吸引人才。</a:t>
                      </a:r>
                      <a:endParaRPr lang="zh-CN" altLang="en-US" sz="1600" dirty="0"/>
                    </a:p>
                  </a:txBody>
                  <a:tcPr/>
                </a:tc>
                <a:tc>
                  <a:txBody>
                    <a:bodyPr/>
                    <a:lstStyle/>
                    <a:p>
                      <a:pPr eaLnBrk="1" hangingPunct="1">
                        <a:lnSpc>
                          <a:spcPct val="120000"/>
                        </a:lnSpc>
                      </a:pPr>
                      <a:r>
                        <a:rPr lang="zh-CN" altLang="en-US" sz="1600" b="1" dirty="0" smtClean="0">
                          <a:latin typeface="楷体_GB2312" pitchFamily="49" charset="-122"/>
                          <a:ea typeface="楷体_GB2312" pitchFamily="49" charset="-122"/>
                        </a:rPr>
                        <a:t>人文发展指数高的国家将</a:t>
                      </a:r>
                      <a:r>
                        <a:rPr lang="zh-CN" altLang="en-US" sz="1600" b="1" dirty="0" smtClean="0">
                          <a:ea typeface="楷体_GB2312" pitchFamily="49" charset="-122"/>
                        </a:rPr>
                        <a:t>“</a:t>
                      </a:r>
                      <a:r>
                        <a:rPr lang="zh-CN" altLang="en-US" sz="1600" b="1" dirty="0" smtClean="0">
                          <a:latin typeface="楷体_GB2312" pitchFamily="49" charset="-122"/>
                          <a:ea typeface="楷体_GB2312" pitchFamily="49" charset="-122"/>
                        </a:rPr>
                        <a:t>增进学生与教师的国际知识和跨文化理解</a:t>
                      </a:r>
                      <a:r>
                        <a:rPr lang="zh-CN" altLang="en-US" sz="1600" b="1" dirty="0" smtClean="0">
                          <a:ea typeface="楷体_GB2312" pitchFamily="49" charset="-122"/>
                        </a:rPr>
                        <a:t>”</a:t>
                      </a:r>
                      <a:r>
                        <a:rPr lang="zh-CN" altLang="en-US" sz="1600" b="1" dirty="0" smtClean="0">
                          <a:latin typeface="楷体_GB2312" pitchFamily="49" charset="-122"/>
                          <a:ea typeface="楷体_GB2312" pitchFamily="49" charset="-122"/>
                        </a:rPr>
                        <a:t>排名第一。</a:t>
                      </a:r>
                      <a:endParaRPr lang="zh-CN" altLang="en-US" sz="1600" dirty="0"/>
                    </a:p>
                  </a:txBody>
                  <a:tcPr/>
                </a:tc>
                <a:tc>
                  <a:txBody>
                    <a:bodyPr/>
                    <a:lstStyle/>
                    <a:p>
                      <a:pPr eaLnBrk="1" hangingPunct="1">
                        <a:lnSpc>
                          <a:spcPct val="120000"/>
                        </a:lnSpc>
                      </a:pPr>
                      <a:r>
                        <a:rPr lang="zh-CN" altLang="en-US" sz="1600" b="1" dirty="0" smtClean="0">
                          <a:latin typeface="楷体_GB2312" pitchFamily="49" charset="-122"/>
                          <a:ea typeface="楷体_GB2312" pitchFamily="49" charset="-122"/>
                        </a:rPr>
                        <a:t>中低人文发展指数的国家中却将其排名第四。</a:t>
                      </a:r>
                    </a:p>
                    <a:p>
                      <a:pPr eaLnBrk="1" hangingPunct="1">
                        <a:lnSpc>
                          <a:spcPct val="120000"/>
                        </a:lnSpc>
                      </a:pPr>
                      <a:r>
                        <a:rPr lang="zh-CN" altLang="en-US" sz="1600" b="1" dirty="0" smtClean="0">
                          <a:latin typeface="楷体_GB2312" pitchFamily="49" charset="-122"/>
                          <a:ea typeface="楷体_GB2312" pitchFamily="49" charset="-122"/>
                        </a:rPr>
                        <a:t>发展中国家更多地强调</a:t>
                      </a:r>
                      <a:r>
                        <a:rPr lang="zh-CN" altLang="en-US" sz="1600" b="1" dirty="0" smtClean="0">
                          <a:ea typeface="楷体_GB2312" pitchFamily="49" charset="-122"/>
                        </a:rPr>
                        <a:t>“</a:t>
                      </a:r>
                      <a:r>
                        <a:rPr lang="zh-CN" altLang="en-US" sz="1600" b="1" dirty="0" smtClean="0">
                          <a:latin typeface="楷体_GB2312" pitchFamily="49" charset="-122"/>
                          <a:ea typeface="楷体_GB2312" pitchFamily="49" charset="-122"/>
                        </a:rPr>
                        <a:t>学术质量</a:t>
                      </a:r>
                      <a:r>
                        <a:rPr lang="zh-CN" altLang="en-US" sz="1600" b="1" dirty="0" smtClean="0">
                          <a:ea typeface="楷体_GB2312" pitchFamily="49" charset="-122"/>
                        </a:rPr>
                        <a:t>”“</a:t>
                      </a:r>
                      <a:r>
                        <a:rPr lang="zh-CN" altLang="en-US" sz="1600" b="1" dirty="0" smtClean="0">
                          <a:latin typeface="楷体_GB2312" pitchFamily="49" charset="-122"/>
                          <a:ea typeface="楷体_GB2312" pitchFamily="49" charset="-122"/>
                        </a:rPr>
                        <a:t>科研</a:t>
                      </a:r>
                      <a:r>
                        <a:rPr lang="zh-CN" altLang="en-US" sz="1600" b="1" dirty="0" smtClean="0">
                          <a:ea typeface="楷体_GB2312" pitchFamily="49" charset="-122"/>
                        </a:rPr>
                        <a:t>”</a:t>
                      </a:r>
                      <a:r>
                        <a:rPr lang="zh-CN" altLang="en-US" sz="1600" b="1" dirty="0" smtClean="0">
                          <a:latin typeface="楷体_GB2312" pitchFamily="49" charset="-122"/>
                          <a:ea typeface="楷体_GB2312" pitchFamily="49" charset="-122"/>
                        </a:rPr>
                        <a:t>和</a:t>
                      </a:r>
                      <a:r>
                        <a:rPr lang="zh-CN" altLang="en-US" sz="1600" b="1" dirty="0" smtClean="0">
                          <a:ea typeface="楷体_GB2312" pitchFamily="49" charset="-122"/>
                        </a:rPr>
                        <a:t>“</a:t>
                      </a:r>
                      <a:r>
                        <a:rPr lang="zh-CN" altLang="en-US" sz="1600" b="1" dirty="0" smtClean="0">
                          <a:latin typeface="楷体_GB2312" pitchFamily="49" charset="-122"/>
                          <a:ea typeface="楷体_GB2312" pitchFamily="49" charset="-122"/>
                        </a:rPr>
                        <a:t>课程</a:t>
                      </a:r>
                      <a:r>
                        <a:rPr lang="zh-CN" altLang="en-US" sz="1600" b="1" dirty="0" smtClean="0">
                          <a:ea typeface="楷体_GB2312" pitchFamily="49" charset="-122"/>
                        </a:rPr>
                        <a:t>”</a:t>
                      </a:r>
                      <a:r>
                        <a:rPr lang="zh-CN" altLang="en-US" sz="1600" b="1" dirty="0" smtClean="0">
                          <a:latin typeface="楷体_GB2312" pitchFamily="49" charset="-122"/>
                          <a:ea typeface="楷体_GB2312" pitchFamily="49" charset="-122"/>
                        </a:rPr>
                        <a:t>等收益。</a:t>
                      </a:r>
                    </a:p>
                    <a:p>
                      <a:endParaRPr lang="zh-CN" altLang="en-US" sz="1600" dirty="0"/>
                    </a:p>
                  </a:txBody>
                  <a:tcPr/>
                </a:tc>
              </a:tr>
              <a:tr h="1708535">
                <a:tc>
                  <a:txBody>
                    <a:bodyPr/>
                    <a:lstStyle/>
                    <a:p>
                      <a:pPr eaLnBrk="1" hangingPunct="1">
                        <a:lnSpc>
                          <a:spcPct val="120000"/>
                        </a:lnSpc>
                      </a:pPr>
                      <a:r>
                        <a:rPr lang="zh-CN" altLang="en-US" sz="1600" b="1" dirty="0" smtClean="0"/>
                        <a:t>风险：</a:t>
                      </a:r>
                      <a:r>
                        <a:rPr lang="zh-CN" altLang="en-US" sz="1600" b="1" dirty="0" smtClean="0">
                          <a:latin typeface="楷体_GB2312" pitchFamily="49" charset="-122"/>
                          <a:ea typeface="楷体_GB2312" pitchFamily="49" charset="-122"/>
                        </a:rPr>
                        <a:t>教育商品化和商业化；外国学位工厂增加；人才外流；精英主义增加；过度使用英语；丧失文化和国家认同；危及教育质量；课程同质化。</a:t>
                      </a:r>
                    </a:p>
                  </a:txBody>
                  <a:tcPr/>
                </a:tc>
                <a:tc>
                  <a:txBody>
                    <a:bodyPr/>
                    <a:lstStyle/>
                    <a:p>
                      <a:r>
                        <a:rPr lang="zh-CN" altLang="en-US" sz="1600" b="1" dirty="0" smtClean="0">
                          <a:latin typeface="楷体_GB2312" pitchFamily="49" charset="-122"/>
                          <a:ea typeface="楷体_GB2312" pitchFamily="49" charset="-122"/>
                        </a:rPr>
                        <a:t>发达国家将危及教育质量和课程同质化排在前面。</a:t>
                      </a:r>
                      <a:endParaRPr lang="zh-CN" altLang="en-US" sz="1600" dirty="0"/>
                    </a:p>
                  </a:txBody>
                  <a:tcPr/>
                </a:tc>
                <a:tc>
                  <a:txBody>
                    <a:bodyPr/>
                    <a:lstStyle/>
                    <a:p>
                      <a:pPr marL="0" marR="0" indent="0" algn="l" defTabSz="914400" rtl="0" eaLnBrk="1" fontAlgn="auto" latinLnBrk="0" hangingPunct="1">
                        <a:lnSpc>
                          <a:spcPct val="120000"/>
                        </a:lnSpc>
                        <a:spcBef>
                          <a:spcPts val="0"/>
                        </a:spcBef>
                        <a:spcAft>
                          <a:spcPts val="0"/>
                        </a:spcAft>
                        <a:buClrTx/>
                        <a:buSzTx/>
                        <a:buFontTx/>
                        <a:buNone/>
                        <a:defRPr/>
                      </a:pPr>
                      <a:r>
                        <a:rPr lang="zh-CN" altLang="en-US" sz="1600" b="1" dirty="0" smtClean="0">
                          <a:latin typeface="楷体_GB2312" pitchFamily="49" charset="-122"/>
                          <a:ea typeface="楷体_GB2312" pitchFamily="49" charset="-122"/>
                        </a:rPr>
                        <a:t>中东地区将</a:t>
                      </a:r>
                      <a:r>
                        <a:rPr lang="zh-CN" altLang="en-US" sz="1600" b="1" dirty="0" smtClean="0">
                          <a:ea typeface="楷体_GB2312" pitchFamily="49" charset="-122"/>
                        </a:rPr>
                        <a:t>“</a:t>
                      </a:r>
                      <a:r>
                        <a:rPr lang="zh-CN" altLang="en-US" sz="1600" b="1" dirty="0" smtClean="0">
                          <a:latin typeface="楷体_GB2312" pitchFamily="49" charset="-122"/>
                          <a:ea typeface="楷体_GB2312" pitchFamily="49" charset="-122"/>
                        </a:rPr>
                        <a:t>丧失文化或国家认同</a:t>
                      </a:r>
                      <a:r>
                        <a:rPr lang="zh-CN" altLang="en-US" sz="1600" b="1" dirty="0" smtClean="0">
                          <a:ea typeface="楷体_GB2312" pitchFamily="49" charset="-122"/>
                        </a:rPr>
                        <a:t>”</a:t>
                      </a:r>
                      <a:r>
                        <a:rPr lang="zh-CN" altLang="en-US" sz="1600" b="1" dirty="0" smtClean="0">
                          <a:latin typeface="楷体_GB2312" pitchFamily="49" charset="-122"/>
                          <a:ea typeface="楷体_GB2312" pitchFamily="49" charset="-122"/>
                        </a:rPr>
                        <a:t>排名第一。</a:t>
                      </a:r>
                      <a:endParaRPr lang="zh-CN" altLang="en-US" sz="1600" dirty="0" smtClean="0"/>
                    </a:p>
                    <a:p>
                      <a:pPr eaLnBrk="1" hangingPunct="1">
                        <a:lnSpc>
                          <a:spcPct val="120000"/>
                        </a:lnSpc>
                      </a:pPr>
                      <a:r>
                        <a:rPr lang="zh-CN" altLang="en-US" sz="1600" b="1" dirty="0" smtClean="0">
                          <a:latin typeface="楷体_GB2312" pitchFamily="49" charset="-122"/>
                          <a:ea typeface="楷体_GB2312" pitchFamily="49" charset="-122"/>
                        </a:rPr>
                        <a:t>发展中国家将高等教育</a:t>
                      </a:r>
                      <a:r>
                        <a:rPr lang="zh-CN" altLang="en-US" sz="1600" b="1" dirty="0" smtClean="0">
                          <a:ea typeface="楷体_GB2312" pitchFamily="49" charset="-122"/>
                        </a:rPr>
                        <a:t>“</a:t>
                      </a:r>
                      <a:r>
                        <a:rPr lang="zh-CN" altLang="en-US" sz="1600" b="1" dirty="0" smtClean="0">
                          <a:latin typeface="楷体_GB2312" pitchFamily="49" charset="-122"/>
                          <a:ea typeface="楷体_GB2312" pitchFamily="49" charset="-122"/>
                        </a:rPr>
                        <a:t>商品化和商业化</a:t>
                      </a:r>
                      <a:r>
                        <a:rPr lang="zh-CN" altLang="en-US" sz="1600" b="1" dirty="0" smtClean="0">
                          <a:ea typeface="楷体_GB2312" pitchFamily="49" charset="-122"/>
                        </a:rPr>
                        <a:t>”</a:t>
                      </a:r>
                      <a:r>
                        <a:rPr lang="zh-CN" altLang="en-US" sz="1600" b="1" dirty="0" smtClean="0">
                          <a:latin typeface="楷体_GB2312" pitchFamily="49" charset="-122"/>
                          <a:ea typeface="楷体_GB2312" pitchFamily="49" charset="-122"/>
                        </a:rPr>
                        <a:t>排为第一，</a:t>
                      </a:r>
                      <a:r>
                        <a:rPr lang="zh-CN" altLang="en-US" sz="1600" b="1" dirty="0" smtClean="0">
                          <a:ea typeface="楷体_GB2312" pitchFamily="49" charset="-122"/>
                        </a:rPr>
                        <a:t>“</a:t>
                      </a:r>
                      <a:r>
                        <a:rPr lang="zh-CN" altLang="en-US" sz="1600" b="1" dirty="0" smtClean="0">
                          <a:latin typeface="楷体_GB2312" pitchFamily="49" charset="-122"/>
                          <a:ea typeface="楷体_GB2312" pitchFamily="49" charset="-122"/>
                        </a:rPr>
                        <a:t>人才外流</a:t>
                      </a:r>
                      <a:r>
                        <a:rPr lang="zh-CN" altLang="en-US" sz="1600" b="1" dirty="0" smtClean="0">
                          <a:ea typeface="楷体_GB2312" pitchFamily="49" charset="-122"/>
                        </a:rPr>
                        <a:t>”</a:t>
                      </a:r>
                      <a:r>
                        <a:rPr lang="zh-CN" altLang="en-US" sz="1600" b="1" dirty="0" smtClean="0">
                          <a:latin typeface="楷体_GB2312" pitchFamily="49" charset="-122"/>
                          <a:ea typeface="楷体_GB2312" pitchFamily="49" charset="-122"/>
                        </a:rPr>
                        <a:t>排第二。</a:t>
                      </a:r>
                      <a:endParaRPr lang="zh-CN" altLang="en-US" sz="1600" dirty="0"/>
                    </a:p>
                  </a:txBody>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标题 1"/>
          <p:cNvSpPr>
            <a:spLocks noGrp="1" noChangeArrowheads="1"/>
          </p:cNvSpPr>
          <p:nvPr>
            <p:ph type="title"/>
          </p:nvPr>
        </p:nvSpPr>
        <p:spPr/>
        <p:txBody>
          <a:bodyPr/>
          <a:lstStyle/>
          <a:p>
            <a:r>
              <a:rPr lang="zh-CN" altLang="en-US" b="1" smtClean="0">
                <a:latin typeface="黑体" pitchFamily="49" charset="-122"/>
                <a:ea typeface="黑体" pitchFamily="49" charset="-122"/>
              </a:rPr>
              <a:t>依附发展理论的观点</a:t>
            </a:r>
          </a:p>
        </p:txBody>
      </p:sp>
      <p:sp>
        <p:nvSpPr>
          <p:cNvPr id="19459" name="内容占位符 2"/>
          <p:cNvSpPr>
            <a:spLocks noGrp="1" noChangeArrowheads="1"/>
          </p:cNvSpPr>
          <p:nvPr>
            <p:ph idx="1"/>
          </p:nvPr>
        </p:nvSpPr>
        <p:spPr>
          <a:xfrm>
            <a:off x="250825" y="1628775"/>
            <a:ext cx="8569325" cy="4752975"/>
          </a:xfrm>
        </p:spPr>
        <p:txBody>
          <a:bodyPr/>
          <a:lstStyle/>
          <a:p>
            <a:r>
              <a:rPr lang="zh-CN" altLang="zh-CN" sz="2400" b="1" smtClean="0"/>
              <a:t>将中国高等教育百年发展历程认定为依附发展的历史。这既包括鸦片战争以后到</a:t>
            </a:r>
            <a:r>
              <a:rPr lang="en-US" altLang="zh-CN" sz="2400" b="1" smtClean="0"/>
              <a:t>1949 </a:t>
            </a:r>
            <a:r>
              <a:rPr lang="zh-CN" altLang="zh-CN" sz="2400" b="1" smtClean="0"/>
              <a:t>年前</a:t>
            </a:r>
            <a:r>
              <a:rPr lang="en-US" altLang="zh-CN" sz="2400" b="1" smtClean="0"/>
              <a:t>,</a:t>
            </a:r>
            <a:r>
              <a:rPr lang="zh-CN" altLang="zh-CN" sz="2400" b="1" smtClean="0"/>
              <a:t>中国高等教育逐步突破传统的高等教育模式</a:t>
            </a:r>
            <a:r>
              <a:rPr lang="en-US" altLang="zh-CN" sz="2400" b="1" smtClean="0"/>
              <a:t>, </a:t>
            </a:r>
            <a:r>
              <a:rPr lang="zh-CN" altLang="zh-CN" sz="2400" b="1" smtClean="0"/>
              <a:t>在欧风美雨的环境中获得依附发展；也涵盖</a:t>
            </a:r>
            <a:r>
              <a:rPr lang="en-US" altLang="zh-CN" sz="2400" b="1" smtClean="0"/>
              <a:t> 1949 </a:t>
            </a:r>
            <a:r>
              <a:rPr lang="zh-CN" altLang="zh-CN" sz="2400" b="1" smtClean="0"/>
              <a:t>年至今。</a:t>
            </a:r>
          </a:p>
          <a:p>
            <a:r>
              <a:rPr lang="zh-CN" altLang="zh-CN" sz="2400" b="1" smtClean="0"/>
              <a:t>以中心与边缘的视角描述欧美与中国高等教育的关系</a:t>
            </a:r>
            <a:r>
              <a:rPr lang="en-US" altLang="zh-CN" sz="2400" b="1" smtClean="0"/>
              <a:t>,</a:t>
            </a:r>
            <a:r>
              <a:rPr lang="zh-CN" altLang="zh-CN" sz="2400" b="1" smtClean="0"/>
              <a:t>强调即使是在已经建立起庞大高等教育系统的今天</a:t>
            </a:r>
            <a:r>
              <a:rPr lang="en-US" altLang="zh-CN" sz="2400" b="1" smtClean="0"/>
              <a:t>, </a:t>
            </a:r>
            <a:r>
              <a:rPr lang="zh-CN" altLang="zh-CN" sz="2400" b="1" smtClean="0"/>
              <a:t>中国仍然在一定程度上不得不依附于高等教育中心的国家。</a:t>
            </a:r>
          </a:p>
          <a:p>
            <a:r>
              <a:rPr lang="zh-CN" altLang="zh-CN" sz="2400" b="1" smtClean="0"/>
              <a:t>认为今后相当长一个时期</a:t>
            </a:r>
            <a:r>
              <a:rPr lang="en-US" altLang="zh-CN" sz="2400" b="1" smtClean="0"/>
              <a:t>, </a:t>
            </a:r>
            <a:r>
              <a:rPr lang="zh-CN" altLang="zh-CN" sz="2400" b="1" smtClean="0"/>
              <a:t>中国高等教育难以摆脱依附发展的局面。强调依附发展的路径是后发国家迈向高等教育现代化的捷径。</a:t>
            </a:r>
          </a:p>
          <a:p>
            <a:endParaRPr lang="zh-CN" altLang="en-US" sz="2400" b="1"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defRPr/>
            </a:pPr>
            <a:r>
              <a:rPr lang="zh-CN" altLang="zh-CN" b="1" dirty="0" smtClean="0">
                <a:solidFill>
                  <a:schemeClr val="tx1"/>
                </a:solidFill>
                <a:latin typeface="+mn-lt"/>
                <a:ea typeface="+mn-ea"/>
                <a:cs typeface="+mn-cs"/>
              </a:rPr>
              <a:t>依附式发展道路的特征</a:t>
            </a:r>
            <a:endParaRPr lang="zh-CN" altLang="en-US" dirty="0"/>
          </a:p>
        </p:txBody>
      </p:sp>
      <p:sp>
        <p:nvSpPr>
          <p:cNvPr id="20483" name="内容占位符 2"/>
          <p:cNvSpPr>
            <a:spLocks noGrp="1" noChangeArrowheads="1"/>
          </p:cNvSpPr>
          <p:nvPr>
            <p:ph idx="1"/>
          </p:nvPr>
        </p:nvSpPr>
        <p:spPr>
          <a:xfrm>
            <a:off x="457200" y="1600200"/>
            <a:ext cx="8218488" cy="4781550"/>
          </a:xfrm>
        </p:spPr>
        <p:txBody>
          <a:bodyPr/>
          <a:lstStyle/>
          <a:p>
            <a:r>
              <a:rPr lang="zh-CN" altLang="zh-CN" sz="2400" b="1" smtClean="0"/>
              <a:t>目标依赖</a:t>
            </a:r>
            <a:r>
              <a:rPr lang="en-US" altLang="zh-CN" sz="2400" b="1" smtClean="0"/>
              <a:t>, </a:t>
            </a:r>
            <a:r>
              <a:rPr lang="zh-CN" altLang="zh-CN" sz="2400" b="1" smtClean="0"/>
              <a:t>就是以西方现代化模式为模板</a:t>
            </a:r>
            <a:r>
              <a:rPr lang="en-US" altLang="zh-CN" sz="2400" b="1" smtClean="0"/>
              <a:t>, </a:t>
            </a:r>
            <a:r>
              <a:rPr lang="zh-CN" altLang="zh-CN" sz="2400" b="1" smtClean="0"/>
              <a:t>将西方作为现代化的</a:t>
            </a:r>
            <a:r>
              <a:rPr lang="zh-CN" altLang="en-US" sz="2400" b="1" smtClean="0"/>
              <a:t>唯</a:t>
            </a:r>
            <a:r>
              <a:rPr lang="zh-CN" altLang="zh-CN" sz="2400" b="1" smtClean="0"/>
              <a:t>一和理想的范式和黄金准则。主张紧密跟踪工业化国家的理论前沿动态</a:t>
            </a:r>
            <a:r>
              <a:rPr lang="en-US" altLang="zh-CN" sz="2400" b="1" smtClean="0"/>
              <a:t>, </a:t>
            </a:r>
            <a:r>
              <a:rPr lang="zh-CN" altLang="zh-CN" sz="2400" b="1" smtClean="0"/>
              <a:t>大量聘用发达国家的专家、学者</a:t>
            </a:r>
            <a:r>
              <a:rPr lang="en-US" altLang="zh-CN" sz="2400" b="1" smtClean="0"/>
              <a:t>,</a:t>
            </a:r>
            <a:r>
              <a:rPr lang="zh-CN" altLang="zh-CN" sz="2400" b="1" smtClean="0"/>
              <a:t>移植和模仿工业化国家的机构与制度等。</a:t>
            </a:r>
            <a:endParaRPr lang="zh-CN" altLang="zh-CN" sz="2400" smtClean="0"/>
          </a:p>
          <a:p>
            <a:r>
              <a:rPr lang="zh-CN" altLang="zh-CN" sz="2400" b="1" smtClean="0"/>
              <a:t>模式依赖</a:t>
            </a:r>
            <a:r>
              <a:rPr lang="en-US" altLang="zh-CN" sz="2400" b="1" smtClean="0"/>
              <a:t>,</a:t>
            </a:r>
            <a:r>
              <a:rPr lang="zh-CN" altLang="zh-CN" sz="2400" b="1" smtClean="0"/>
              <a:t>就是不顾与西方现代化发展的内外部条件的不同</a:t>
            </a:r>
            <a:r>
              <a:rPr lang="en-US" altLang="zh-CN" sz="2400" b="1" smtClean="0"/>
              <a:t>, </a:t>
            </a:r>
            <a:r>
              <a:rPr lang="zh-CN" altLang="zh-CN" sz="2400" b="1" smtClean="0"/>
              <a:t>照抄照搬</a:t>
            </a:r>
            <a:r>
              <a:rPr lang="zh-CN" altLang="en-US" sz="2400" b="1" smtClean="0"/>
              <a:t>、</a:t>
            </a:r>
            <a:r>
              <a:rPr lang="zh-CN" altLang="zh-CN" sz="2400" b="1" smtClean="0"/>
              <a:t>模仿西方大学已经或正在经历的道路</a:t>
            </a:r>
            <a:r>
              <a:rPr lang="en-US" altLang="zh-CN" sz="2400" b="1" smtClean="0"/>
              <a:t>, </a:t>
            </a:r>
            <a:r>
              <a:rPr lang="zh-CN" altLang="zh-CN" sz="2400" b="1" smtClean="0"/>
              <a:t>实现其自身发展的需求。</a:t>
            </a:r>
            <a:endParaRPr lang="zh-CN" altLang="zh-CN" sz="2400" smtClean="0"/>
          </a:p>
          <a:p>
            <a:r>
              <a:rPr lang="zh-CN" altLang="zh-CN" sz="2400" b="1" smtClean="0"/>
              <a:t>路径依赖</a:t>
            </a:r>
            <a:r>
              <a:rPr lang="en-US" altLang="zh-CN" sz="2400" b="1" smtClean="0"/>
              <a:t>, </a:t>
            </a:r>
            <a:r>
              <a:rPr lang="zh-CN" altLang="zh-CN" sz="2400" b="1" smtClean="0"/>
              <a:t>就是将传统视为现代化的对立物</a:t>
            </a:r>
            <a:r>
              <a:rPr lang="zh-CN" altLang="en-US" sz="2400" b="1" smtClean="0"/>
              <a:t>，</a:t>
            </a:r>
            <a:r>
              <a:rPr lang="zh-CN" altLang="zh-CN" sz="2400" b="1" smtClean="0"/>
              <a:t>缺乏独立创新的强烈意识</a:t>
            </a:r>
            <a:r>
              <a:rPr lang="en-US" altLang="zh-CN" sz="2400" b="1" smtClean="0"/>
              <a:t>, </a:t>
            </a:r>
            <a:r>
              <a:rPr lang="zh-CN" altLang="zh-CN" sz="2400" b="1" smtClean="0"/>
              <a:t>丧失了自主发展的必要条件。丧失了文化的反省与自觉。</a:t>
            </a:r>
            <a:endParaRPr lang="zh-CN" altLang="en-US" sz="24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标题 1"/>
          <p:cNvSpPr>
            <a:spLocks noGrp="1" noChangeArrowheads="1"/>
          </p:cNvSpPr>
          <p:nvPr>
            <p:ph type="title"/>
          </p:nvPr>
        </p:nvSpPr>
        <p:spPr/>
        <p:txBody>
          <a:bodyPr/>
          <a:lstStyle/>
          <a:p>
            <a:r>
              <a:rPr lang="zh-CN" altLang="en-US" b="1" smtClean="0">
                <a:latin typeface="黑体" pitchFamily="49" charset="-122"/>
                <a:ea typeface="黑体" pitchFamily="49" charset="-122"/>
              </a:rPr>
              <a:t>正式颁布的</a:t>
            </a:r>
            <a:r>
              <a:rPr lang="en-US" altLang="zh-CN" b="1" smtClean="0">
                <a:latin typeface="黑体" pitchFamily="49" charset="-122"/>
                <a:ea typeface="黑体" pitchFamily="49" charset="-122"/>
              </a:rPr>
              <a:t>《</a:t>
            </a:r>
            <a:r>
              <a:rPr lang="zh-CN" altLang="en-US" b="1" smtClean="0">
                <a:latin typeface="黑体" pitchFamily="49" charset="-122"/>
                <a:ea typeface="黑体" pitchFamily="49" charset="-122"/>
              </a:rPr>
              <a:t>若干意见</a:t>
            </a:r>
            <a:r>
              <a:rPr lang="en-US" altLang="zh-CN" b="1" smtClean="0">
                <a:latin typeface="黑体" pitchFamily="49" charset="-122"/>
                <a:ea typeface="黑体" pitchFamily="49" charset="-122"/>
              </a:rPr>
              <a:t>》</a:t>
            </a:r>
            <a:endParaRPr lang="zh-CN" altLang="en-US" b="1" smtClean="0">
              <a:latin typeface="黑体" pitchFamily="49" charset="-122"/>
              <a:ea typeface="黑体" pitchFamily="49" charset="-122"/>
            </a:endParaRPr>
          </a:p>
        </p:txBody>
      </p:sp>
      <p:sp>
        <p:nvSpPr>
          <p:cNvPr id="3075" name="内容占位符 2"/>
          <p:cNvSpPr>
            <a:spLocks noGrp="1" noChangeArrowheads="1"/>
          </p:cNvSpPr>
          <p:nvPr>
            <p:ph idx="1"/>
          </p:nvPr>
        </p:nvSpPr>
        <p:spPr/>
        <p:txBody>
          <a:bodyPr/>
          <a:lstStyle/>
          <a:p>
            <a:r>
              <a:rPr lang="zh-CN" altLang="zh-CN" sz="2800" b="1" smtClean="0">
                <a:ea typeface="楷体_GB2312" pitchFamily="49" charset="-122"/>
              </a:rPr>
              <a:t>新中国成立以来第一份全面指导我国教育对外开放事业发展的纲领性文件，也是新中国成立以来在此领域审议层次和发文层次最高的一个文件</a:t>
            </a:r>
            <a:r>
              <a:rPr lang="zh-CN" altLang="en-US" sz="2800" b="1" smtClean="0">
                <a:ea typeface="楷体_GB2312" pitchFamily="49" charset="-122"/>
              </a:rPr>
              <a:t>。</a:t>
            </a:r>
            <a:r>
              <a:rPr lang="zh-CN" altLang="zh-CN" sz="2800" b="1" smtClean="0">
                <a:ea typeface="楷体_GB2312" pitchFamily="49" charset="-122"/>
              </a:rPr>
              <a:t>对推动我国教育的开放发展、服务党和国家工作大局具有重要指导意义。</a:t>
            </a:r>
          </a:p>
          <a:p>
            <a:r>
              <a:rPr lang="zh-CN" altLang="zh-CN" sz="2800" b="1" smtClean="0">
                <a:ea typeface="楷体_GB2312" pitchFamily="49" charset="-122"/>
              </a:rPr>
              <a:t>标志着我国教育对外开放事业进入了以提质增效为基本特征的新的历史时期。</a:t>
            </a:r>
            <a:endParaRPr lang="en-US" altLang="zh-CN" sz="2800" b="1" smtClean="0">
              <a:ea typeface="楷体_GB2312" pitchFamily="49" charset="-122"/>
            </a:endParaRPr>
          </a:p>
          <a:p>
            <a:r>
              <a:rPr lang="zh-CN" altLang="zh-CN" sz="2800" b="1" smtClean="0">
                <a:ea typeface="楷体_GB2312" pitchFamily="49" charset="-122"/>
              </a:rPr>
              <a:t>深刻学习领会中央精神，认真按中央深改办督察要求做好《若干意见》贯彻落实工作，是当前和今后一个时期教育战线的重要任务。</a:t>
            </a:r>
          </a:p>
          <a:p>
            <a:endParaRPr lang="zh-CN" altLang="en-US" smtClean="0"/>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标题 1"/>
          <p:cNvSpPr>
            <a:spLocks noGrp="1" noChangeArrowheads="1"/>
          </p:cNvSpPr>
          <p:nvPr>
            <p:ph type="title"/>
          </p:nvPr>
        </p:nvSpPr>
        <p:spPr/>
        <p:txBody>
          <a:bodyPr/>
          <a:lstStyle/>
          <a:p>
            <a:r>
              <a:rPr lang="zh-CN" altLang="en-US" b="1" smtClean="0">
                <a:latin typeface="黑体" pitchFamily="49" charset="-122"/>
                <a:ea typeface="黑体" pitchFamily="49" charset="-122"/>
              </a:rPr>
              <a:t>拉美高等教育之痛</a:t>
            </a:r>
          </a:p>
        </p:txBody>
      </p:sp>
      <p:sp>
        <p:nvSpPr>
          <p:cNvPr id="21507" name="内容占位符 2"/>
          <p:cNvSpPr>
            <a:spLocks noGrp="1" noChangeArrowheads="1"/>
          </p:cNvSpPr>
          <p:nvPr>
            <p:ph idx="1"/>
          </p:nvPr>
        </p:nvSpPr>
        <p:spPr>
          <a:xfrm>
            <a:off x="457200" y="1600200"/>
            <a:ext cx="8291513" cy="4708525"/>
          </a:xfrm>
        </p:spPr>
        <p:txBody>
          <a:bodyPr/>
          <a:lstStyle/>
          <a:p>
            <a:r>
              <a:rPr lang="zh-CN" altLang="zh-CN" sz="2400" b="1" smtClean="0"/>
              <a:t>拉美是人类文明发祥地之一</a:t>
            </a:r>
            <a:r>
              <a:rPr lang="en-US" altLang="zh-CN" sz="2400" b="1" smtClean="0"/>
              <a:t>, </a:t>
            </a:r>
            <a:r>
              <a:rPr lang="zh-CN" altLang="zh-CN" sz="2400" b="1" smtClean="0"/>
              <a:t>玛雅文化、阿兹特克文化和印加文化堪称早期印第安人的杰作。但是</a:t>
            </a:r>
            <a:r>
              <a:rPr lang="en-US" altLang="zh-CN" sz="2400" b="1" smtClean="0"/>
              <a:t>,</a:t>
            </a:r>
            <a:r>
              <a:rPr lang="zh-CN" altLang="zh-CN" sz="2400" b="1" smtClean="0"/>
              <a:t>长达</a:t>
            </a:r>
            <a:r>
              <a:rPr lang="en-US" altLang="zh-CN" sz="2400" b="1" smtClean="0"/>
              <a:t>400 </a:t>
            </a:r>
            <a:r>
              <a:rPr lang="zh-CN" altLang="zh-CN" sz="2400" b="1" smtClean="0"/>
              <a:t>余年的殖民统治将拉美固有的教育文化连根铲除</a:t>
            </a:r>
            <a:r>
              <a:rPr lang="en-US" altLang="zh-CN" sz="2400" b="1" smtClean="0"/>
              <a:t>, </a:t>
            </a:r>
            <a:r>
              <a:rPr lang="zh-CN" altLang="zh-CN" sz="2400" b="1" smtClean="0"/>
              <a:t>代之以宗主国控制下的殖民教育。</a:t>
            </a:r>
            <a:endParaRPr lang="en-US" altLang="zh-CN" sz="2400" b="1" smtClean="0"/>
          </a:p>
          <a:p>
            <a:r>
              <a:rPr lang="en-US" altLang="zh-CN" sz="2400" b="1" smtClean="0"/>
              <a:t>20</a:t>
            </a:r>
            <a:r>
              <a:rPr lang="zh-CN" altLang="zh-CN" sz="2400" b="1" smtClean="0"/>
              <a:t>世纪以来</a:t>
            </a:r>
            <a:r>
              <a:rPr lang="en-US" altLang="zh-CN" sz="2400" b="1" smtClean="0"/>
              <a:t>,</a:t>
            </a:r>
            <a:r>
              <a:rPr lang="zh-CN" altLang="zh-CN" sz="2400" b="1" smtClean="0"/>
              <a:t>引入美国分权制和地区化管理模式</a:t>
            </a:r>
            <a:r>
              <a:rPr lang="en-US" altLang="zh-CN" sz="2400" b="1" smtClean="0"/>
              <a:t>,</a:t>
            </a:r>
            <a:r>
              <a:rPr lang="zh-CN" altLang="zh-CN" sz="2400" b="1" smtClean="0"/>
              <a:t>吸纳美国大学重视科研的做法</a:t>
            </a:r>
            <a:r>
              <a:rPr lang="en-US" altLang="zh-CN" sz="2400" b="1" smtClean="0"/>
              <a:t>,</a:t>
            </a:r>
            <a:r>
              <a:rPr lang="zh-CN" altLang="zh-CN" sz="2400" b="1" smtClean="0"/>
              <a:t> 移植美国大学孵化器举措</a:t>
            </a:r>
            <a:r>
              <a:rPr lang="en-US" altLang="zh-CN" sz="2400" b="1" smtClean="0"/>
              <a:t>, </a:t>
            </a:r>
            <a:r>
              <a:rPr lang="zh-CN" altLang="zh-CN" sz="2400" b="1" smtClean="0"/>
              <a:t>加强大学科技转化等。美国透过高等教育援助、教师培训、课程与教材捐赠、留学生派遣等多种方式等多种手段加强其在拉美的影响。</a:t>
            </a:r>
          </a:p>
          <a:p>
            <a:r>
              <a:rPr lang="zh-CN" altLang="en-US" sz="2400" b="1" smtClean="0"/>
              <a:t>结果</a:t>
            </a:r>
            <a:r>
              <a:rPr lang="zh-CN" altLang="zh-CN" sz="2400" b="1" smtClean="0"/>
              <a:t>是有依附而无发展</a:t>
            </a:r>
            <a:r>
              <a:rPr lang="en-US" altLang="zh-CN" sz="2400" b="1" smtClean="0"/>
              <a:t>, </a:t>
            </a:r>
            <a:r>
              <a:rPr lang="zh-CN" altLang="en-US" sz="2400" b="1" smtClean="0"/>
              <a:t>就算有也</a:t>
            </a:r>
            <a:r>
              <a:rPr lang="zh-CN" altLang="zh-CN" sz="2400" b="1" smtClean="0"/>
              <a:t>是低度发展。中心与边缘的关系不仅没有消解</a:t>
            </a:r>
            <a:r>
              <a:rPr lang="en-US" altLang="zh-CN" sz="2400" b="1" smtClean="0"/>
              <a:t>, </a:t>
            </a:r>
            <a:r>
              <a:rPr lang="zh-CN" altLang="zh-CN" sz="2400" b="1" smtClean="0"/>
              <a:t>控制与依赖关系反而不断强化。</a:t>
            </a:r>
            <a:endParaRPr lang="zh-CN" altLang="zh-CN" sz="2400" smtClean="0"/>
          </a:p>
          <a:p>
            <a:endParaRPr lang="zh-CN" altLang="en-US" sz="2400" b="1"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defRPr/>
            </a:pPr>
            <a:r>
              <a:rPr lang="zh-CN" altLang="zh-CN" b="1" dirty="0" smtClean="0">
                <a:solidFill>
                  <a:schemeClr val="tx1"/>
                </a:solidFill>
                <a:latin typeface="+mn-lt"/>
                <a:ea typeface="+mn-ea"/>
                <a:cs typeface="+mn-cs"/>
              </a:rPr>
              <a:t>借鉴</a:t>
            </a:r>
            <a:r>
              <a:rPr lang="en-US" altLang="zh-CN" b="1" dirty="0" smtClean="0">
                <a:solidFill>
                  <a:schemeClr val="tx1"/>
                </a:solidFill>
                <a:latin typeface="+mn-lt"/>
                <a:ea typeface="+mn-ea"/>
                <a:cs typeface="+mn-cs"/>
              </a:rPr>
              <a:t>- </a:t>
            </a:r>
            <a:r>
              <a:rPr lang="zh-CN" altLang="zh-CN" b="1" dirty="0" smtClean="0">
                <a:solidFill>
                  <a:schemeClr val="tx1"/>
                </a:solidFill>
                <a:latin typeface="+mn-lt"/>
                <a:ea typeface="+mn-ea"/>
                <a:cs typeface="+mn-cs"/>
              </a:rPr>
              <a:t>超越式发展</a:t>
            </a:r>
            <a:endParaRPr lang="zh-CN" altLang="en-US" dirty="0"/>
          </a:p>
        </p:txBody>
      </p:sp>
      <p:sp>
        <p:nvSpPr>
          <p:cNvPr id="22531" name="内容占位符 2"/>
          <p:cNvSpPr>
            <a:spLocks noGrp="1" noChangeArrowheads="1"/>
          </p:cNvSpPr>
          <p:nvPr>
            <p:ph idx="1"/>
          </p:nvPr>
        </p:nvSpPr>
        <p:spPr/>
        <p:txBody>
          <a:bodyPr/>
          <a:lstStyle/>
          <a:p>
            <a:r>
              <a:rPr lang="zh-CN" altLang="zh-CN" sz="2400" b="1" smtClean="0"/>
              <a:t>后发国家不能拒斥国际化</a:t>
            </a:r>
            <a:r>
              <a:rPr lang="en-US" altLang="zh-CN" sz="2400" b="1" smtClean="0"/>
              <a:t>, </a:t>
            </a:r>
            <a:r>
              <a:rPr lang="zh-CN" altLang="zh-CN" sz="2400" b="1" smtClean="0"/>
              <a:t>更不能拒斥对于国外先进文明成果的学习</a:t>
            </a:r>
            <a:r>
              <a:rPr lang="zh-CN" altLang="en-US" sz="2400" b="1" smtClean="0"/>
              <a:t>。但</a:t>
            </a:r>
            <a:r>
              <a:rPr lang="zh-CN" altLang="zh-CN" sz="2400" b="1" smtClean="0"/>
              <a:t>是这种学习应当是主动的学习、批判的学习。</a:t>
            </a:r>
            <a:endParaRPr lang="zh-CN" altLang="zh-CN" sz="2400" smtClean="0"/>
          </a:p>
          <a:p>
            <a:r>
              <a:rPr lang="zh-CN" altLang="zh-CN" sz="2400" b="1" smtClean="0"/>
              <a:t>不仅应该逐步缩小同发达国家的差距</a:t>
            </a:r>
            <a:r>
              <a:rPr lang="en-US" altLang="zh-CN" sz="2400" b="1" smtClean="0"/>
              <a:t>, </a:t>
            </a:r>
            <a:r>
              <a:rPr lang="zh-CN" altLang="zh-CN" sz="2400" b="1" smtClean="0"/>
              <a:t>而且应该迎头赶上</a:t>
            </a:r>
            <a:r>
              <a:rPr lang="en-US" altLang="zh-CN" sz="2400" b="1" smtClean="0"/>
              <a:t>, </a:t>
            </a:r>
            <a:r>
              <a:rPr lang="zh-CN" altLang="zh-CN" sz="2400" b="1" smtClean="0"/>
              <a:t>由局部到整体进入世界的先进水平</a:t>
            </a:r>
            <a:r>
              <a:rPr lang="en-US" altLang="zh-CN" sz="2400" b="1" smtClean="0"/>
              <a:t>, </a:t>
            </a:r>
            <a:r>
              <a:rPr lang="zh-CN" altLang="zh-CN" sz="2400" b="1" smtClean="0"/>
              <a:t>要彰显自身的先进性与个性化</a:t>
            </a:r>
            <a:r>
              <a:rPr lang="en-US" altLang="zh-CN" sz="2400" b="1" smtClean="0"/>
              <a:t>, </a:t>
            </a:r>
            <a:r>
              <a:rPr lang="zh-CN" altLang="zh-CN" sz="2400" b="1" smtClean="0"/>
              <a:t>在国际交流中取得平等话语权</a:t>
            </a:r>
            <a:r>
              <a:rPr lang="en-US" altLang="zh-CN" sz="2400" b="1" smtClean="0"/>
              <a:t>, </a:t>
            </a:r>
            <a:r>
              <a:rPr lang="zh-CN" altLang="zh-CN" sz="2400" b="1" smtClean="0"/>
              <a:t>占有一席之地。</a:t>
            </a:r>
            <a:endParaRPr lang="zh-CN" altLang="zh-CN" sz="2400" smtClean="0"/>
          </a:p>
          <a:p>
            <a:r>
              <a:rPr lang="zh-CN" altLang="zh-CN" sz="2400" b="1" smtClean="0"/>
              <a:t>在发展理论、模式、路径选择问题上应当充分考虑不同民族历史传统与文化差异</a:t>
            </a:r>
            <a:r>
              <a:rPr lang="zh-CN" altLang="en-US" sz="2400" b="1" smtClean="0"/>
              <a:t>；</a:t>
            </a:r>
            <a:r>
              <a:rPr lang="en-US" altLang="zh-CN" sz="2400" b="1" smtClean="0"/>
              <a:t> </a:t>
            </a:r>
            <a:r>
              <a:rPr lang="zh-CN" altLang="zh-CN" sz="2400" b="1" smtClean="0"/>
              <a:t>强调后发国家在走向现代化过程中必须具有强烈的自觉意识</a:t>
            </a:r>
            <a:r>
              <a:rPr lang="en-US" altLang="zh-CN" sz="2400" b="1" smtClean="0"/>
              <a:t>, </a:t>
            </a:r>
            <a:r>
              <a:rPr lang="zh-CN" altLang="zh-CN" sz="2400" b="1" smtClean="0"/>
              <a:t>努力积累符合自身需求、符合人类文化前进的有益经验。</a:t>
            </a:r>
            <a:endParaRPr lang="zh-CN" altLang="zh-CN" sz="2400" smtClean="0"/>
          </a:p>
          <a:p>
            <a:endParaRPr lang="zh-CN" altLang="en-US" sz="240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标题 1"/>
          <p:cNvSpPr>
            <a:spLocks noGrp="1" noChangeArrowheads="1"/>
          </p:cNvSpPr>
          <p:nvPr>
            <p:ph type="title"/>
          </p:nvPr>
        </p:nvSpPr>
        <p:spPr/>
        <p:txBody>
          <a:bodyPr/>
          <a:lstStyle/>
          <a:p>
            <a:r>
              <a:rPr lang="zh-CN" altLang="en-US" b="1" smtClean="0">
                <a:latin typeface="黑体" pitchFamily="49" charset="-122"/>
                <a:ea typeface="黑体" pitchFamily="49" charset="-122"/>
              </a:rPr>
              <a:t>部分国家的有益经验</a:t>
            </a:r>
          </a:p>
        </p:txBody>
      </p:sp>
      <p:sp>
        <p:nvSpPr>
          <p:cNvPr id="23555" name="内容占位符 2"/>
          <p:cNvSpPr>
            <a:spLocks noGrp="1" noChangeArrowheads="1"/>
          </p:cNvSpPr>
          <p:nvPr>
            <p:ph idx="1"/>
          </p:nvPr>
        </p:nvSpPr>
        <p:spPr/>
        <p:txBody>
          <a:bodyPr/>
          <a:lstStyle/>
          <a:p>
            <a:r>
              <a:rPr lang="zh-CN" altLang="zh-CN" sz="2400" b="1" smtClean="0"/>
              <a:t>不同文化、不同国家之间相互学习和借鉴他国的高等教育思想、理论和方法是高等教育发展的通例。借鉴不是单向的</a:t>
            </a:r>
            <a:r>
              <a:rPr lang="en-US" altLang="zh-CN" sz="2400" b="1" smtClean="0"/>
              <a:t>, </a:t>
            </a:r>
            <a:r>
              <a:rPr lang="zh-CN" altLang="zh-CN" sz="2400" b="1" smtClean="0"/>
              <a:t>而是双向的甚至是多向的。</a:t>
            </a:r>
          </a:p>
          <a:p>
            <a:r>
              <a:rPr lang="zh-CN" altLang="zh-CN" sz="2400" b="1" smtClean="0"/>
              <a:t>历史上古罗马对于古希腊高等教育</a:t>
            </a:r>
            <a:r>
              <a:rPr lang="en-US" altLang="zh-CN" sz="2400" b="1" smtClean="0"/>
              <a:t>, </a:t>
            </a:r>
            <a:r>
              <a:rPr lang="zh-CN" altLang="zh-CN" sz="2400" b="1" smtClean="0"/>
              <a:t>牛津、剑桥大学对于巴黎大学</a:t>
            </a:r>
            <a:r>
              <a:rPr lang="en-US" altLang="zh-CN" sz="2400" b="1" smtClean="0"/>
              <a:t>, </a:t>
            </a:r>
            <a:r>
              <a:rPr lang="zh-CN" altLang="zh-CN" sz="2400" b="1" smtClean="0"/>
              <a:t>近代美国对于德国柏林大学、日本对于德国高等教育的学习、借鉴</a:t>
            </a:r>
            <a:r>
              <a:rPr lang="en-US" altLang="zh-CN" sz="2400" b="1" smtClean="0"/>
              <a:t>, </a:t>
            </a:r>
            <a:r>
              <a:rPr lang="zh-CN" altLang="zh-CN" sz="2400" b="1" smtClean="0"/>
              <a:t>都是促成这些国家高等教育腾飞的关键。</a:t>
            </a:r>
          </a:p>
          <a:p>
            <a:r>
              <a:rPr lang="zh-CN" altLang="zh-CN" sz="2400" b="1" smtClean="0"/>
              <a:t>当代世界高等教育强国在高等教育资源配置、结构布局和学科专业设置、教育教学观念、人才培养方式、教学内容和方法、高校科技创新、高校管理等方面进行过长期的摸索</a:t>
            </a:r>
            <a:r>
              <a:rPr lang="en-US" altLang="zh-CN" sz="2400" b="1" smtClean="0"/>
              <a:t>, </a:t>
            </a:r>
            <a:r>
              <a:rPr lang="zh-CN" altLang="zh-CN" sz="2400" b="1" smtClean="0"/>
              <a:t>既走过一些弯路</a:t>
            </a:r>
            <a:r>
              <a:rPr lang="en-US" altLang="zh-CN" sz="2400" b="1" smtClean="0"/>
              <a:t>, </a:t>
            </a:r>
            <a:r>
              <a:rPr lang="zh-CN" altLang="zh-CN" sz="2400" b="1" smtClean="0"/>
              <a:t>更积累了不少经验。</a:t>
            </a:r>
          </a:p>
          <a:p>
            <a:endParaRPr lang="zh-CN" altLang="en-US" sz="240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1"/>
          <p:cNvSpPr>
            <a:spLocks noGrp="1" noChangeArrowheads="1"/>
          </p:cNvSpPr>
          <p:nvPr>
            <p:ph type="title"/>
          </p:nvPr>
        </p:nvSpPr>
        <p:spPr/>
        <p:txBody>
          <a:bodyPr/>
          <a:lstStyle/>
          <a:p>
            <a:r>
              <a:rPr lang="zh-CN" altLang="en-US" b="1" smtClean="0">
                <a:latin typeface="黑体" pitchFamily="49" charset="-122"/>
                <a:ea typeface="黑体" pitchFamily="49" charset="-122"/>
              </a:rPr>
              <a:t>坚持以我为主</a:t>
            </a:r>
          </a:p>
        </p:txBody>
      </p:sp>
      <p:sp>
        <p:nvSpPr>
          <p:cNvPr id="24579" name="内容占位符 2"/>
          <p:cNvSpPr>
            <a:spLocks noGrp="1" noChangeArrowheads="1"/>
          </p:cNvSpPr>
          <p:nvPr>
            <p:ph idx="1"/>
          </p:nvPr>
        </p:nvSpPr>
        <p:spPr/>
        <p:txBody>
          <a:bodyPr/>
          <a:lstStyle/>
          <a:p>
            <a:r>
              <a:rPr lang="zh-CN" altLang="en-US" sz="2800" b="1" smtClean="0"/>
              <a:t>改革开放以来，我国经济与科技领域已有成功的借鉴</a:t>
            </a:r>
            <a:r>
              <a:rPr lang="en-US" altLang="zh-CN" sz="2800" b="1" smtClean="0"/>
              <a:t>—</a:t>
            </a:r>
            <a:r>
              <a:rPr lang="zh-CN" altLang="en-US" sz="2800" b="1" smtClean="0"/>
              <a:t>超越的范例。如高铁技术，航天技术，超算计算技术等。</a:t>
            </a:r>
            <a:endParaRPr lang="en-US" altLang="zh-CN" sz="2800" b="1" smtClean="0"/>
          </a:p>
          <a:p>
            <a:r>
              <a:rPr lang="zh-CN" altLang="en-US" sz="2800" b="1" smtClean="0"/>
              <a:t>教育国际化与无边界教育还是有区别的，其出发点和落脚点都是为本国教育，是为本国培养具有 国际视野和国际竞争能力的人才。</a:t>
            </a:r>
            <a:endParaRPr lang="en-US" altLang="zh-CN" sz="2800" b="1" smtClean="0"/>
          </a:p>
          <a:p>
            <a:r>
              <a:rPr lang="zh-CN" altLang="en-US" sz="2800" b="1" smtClean="0"/>
              <a:t>国家主导的对外开放工作要理直气壮地坚持“以我为主”。</a:t>
            </a:r>
            <a:endParaRPr lang="en-US" altLang="zh-CN" sz="2800" b="1" smtClean="0"/>
          </a:p>
          <a:p>
            <a:r>
              <a:rPr lang="zh-CN" altLang="en-US" sz="2800" b="1" smtClean="0"/>
              <a:t>以我为主，不是以他为主。不是全盘西化，不是全部照搬，而是评判地吸收，有选择地学习。</a:t>
            </a:r>
            <a:endParaRPr lang="en-US" altLang="zh-CN" sz="2800" b="1" smtClean="0"/>
          </a:p>
          <a:p>
            <a:endParaRPr lang="zh-CN" altLang="en-US"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矩形 3"/>
          <p:cNvSpPr>
            <a:spLocks noChangeArrowheads="1"/>
          </p:cNvSpPr>
          <p:nvPr/>
        </p:nvSpPr>
        <p:spPr bwMode="auto">
          <a:xfrm>
            <a:off x="1042988" y="1341438"/>
            <a:ext cx="6913562" cy="1568450"/>
          </a:xfrm>
          <a:prstGeom prst="rect">
            <a:avLst/>
          </a:prstGeom>
          <a:noFill/>
          <a:ln w="9525">
            <a:noFill/>
            <a:miter lim="800000"/>
            <a:headEnd/>
            <a:tailEnd/>
          </a:ln>
        </p:spPr>
        <p:txBody>
          <a:bodyPr>
            <a:spAutoFit/>
          </a:bodyPr>
          <a:lstStyle/>
          <a:p>
            <a:r>
              <a:rPr lang="zh-CN" altLang="en-US" sz="4800" b="1">
                <a:latin typeface="黑体" pitchFamily="49" charset="-122"/>
                <a:ea typeface="黑体" pitchFamily="49" charset="-122"/>
              </a:rPr>
              <a:t>三、交流活动与教学过程相结合</a:t>
            </a:r>
            <a:endParaRPr lang="en-US" altLang="zh-CN" sz="4800" b="1">
              <a:latin typeface="黑体" pitchFamily="49" charset="-122"/>
              <a:ea typeface="黑体" pitchFamily="49"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zh-CN" altLang="en-US" b="1" smtClean="0">
                <a:latin typeface="黑体" pitchFamily="49" charset="-122"/>
                <a:ea typeface="黑体" pitchFamily="49" charset="-122"/>
              </a:rPr>
              <a:t>奈特（</a:t>
            </a:r>
            <a:r>
              <a:rPr lang="en-US" altLang="zh-CN" b="1" smtClean="0">
                <a:latin typeface="黑体" pitchFamily="49" charset="-122"/>
                <a:ea typeface="黑体" pitchFamily="49" charset="-122"/>
              </a:rPr>
              <a:t>Jane Knight</a:t>
            </a:r>
            <a:r>
              <a:rPr lang="zh-CN" altLang="en-US" b="1" smtClean="0">
                <a:latin typeface="黑体" pitchFamily="49" charset="-122"/>
                <a:ea typeface="黑体" pitchFamily="49" charset="-122"/>
              </a:rPr>
              <a:t>）认为</a:t>
            </a:r>
          </a:p>
        </p:txBody>
      </p:sp>
      <p:sp>
        <p:nvSpPr>
          <p:cNvPr id="26627" name="Rectangle 3"/>
          <p:cNvSpPr>
            <a:spLocks noGrp="1" noChangeArrowheads="1"/>
          </p:cNvSpPr>
          <p:nvPr>
            <p:ph idx="1"/>
          </p:nvPr>
        </p:nvSpPr>
        <p:spPr/>
        <p:txBody>
          <a:bodyPr/>
          <a:lstStyle/>
          <a:p>
            <a:r>
              <a:rPr lang="zh-CN" altLang="en-US" b="1" smtClean="0">
                <a:latin typeface="楷体_GB2312" pitchFamily="49" charset="-122"/>
                <a:ea typeface="楷体_GB2312" pitchFamily="49" charset="-122"/>
              </a:rPr>
              <a:t>国际化是</a:t>
            </a:r>
            <a:r>
              <a:rPr lang="zh-CN" altLang="en-US" b="1" smtClean="0">
                <a:ea typeface="楷体_GB2312" pitchFamily="49" charset="-122"/>
              </a:rPr>
              <a:t>“</a:t>
            </a:r>
            <a:r>
              <a:rPr lang="zh-CN" altLang="en-US" b="1" smtClean="0">
                <a:latin typeface="楷体_GB2312" pitchFamily="49" charset="-122"/>
                <a:ea typeface="楷体_GB2312" pitchFamily="49" charset="-122"/>
              </a:rPr>
              <a:t>在院校与国家层面，把国际的、跨文化的、全球的维度整合进高等教育的目的、功能或传递的过程。</a:t>
            </a:r>
            <a:r>
              <a:rPr lang="zh-CN" altLang="en-US" b="1" smtClean="0">
                <a:ea typeface="楷体_GB2312" pitchFamily="49" charset="-122"/>
              </a:rPr>
              <a:t>”</a:t>
            </a:r>
            <a:r>
              <a:rPr lang="en-US" altLang="zh-CN" b="1" smtClean="0">
                <a:latin typeface="楷体_GB2312" pitchFamily="49" charset="-122"/>
                <a:ea typeface="楷体_GB2312" pitchFamily="49" charset="-122"/>
              </a:rPr>
              <a:t> </a:t>
            </a:r>
          </a:p>
          <a:p>
            <a:r>
              <a:rPr lang="zh-CN" altLang="en-US" b="1" smtClean="0">
                <a:latin typeface="楷体_GB2312" pitchFamily="49" charset="-122"/>
                <a:ea typeface="楷体_GB2312" pitchFamily="49" charset="-122"/>
              </a:rPr>
              <a:t>国际化是一个过程，主要不是结果；是整合，而不是取代。</a:t>
            </a:r>
          </a:p>
          <a:p>
            <a:r>
              <a:rPr lang="zh-CN" altLang="en-US" b="1" smtClean="0">
                <a:latin typeface="楷体_GB2312" pitchFamily="49" charset="-122"/>
                <a:ea typeface="楷体_GB2312" pitchFamily="49" charset="-122"/>
              </a:rPr>
              <a:t>强调三个维度：国际化维度，跨文化维度，全球视野维度，说明了国际化过程在广度和深度上的丰富内涵。</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zh-CN" altLang="en-US" b="1" smtClean="0">
                <a:ea typeface="黑体" pitchFamily="49" charset="-122"/>
              </a:rPr>
              <a:t>大学国际化的内涵</a:t>
            </a:r>
          </a:p>
        </p:txBody>
      </p:sp>
      <p:sp>
        <p:nvSpPr>
          <p:cNvPr id="27651" name="Rectangle 3"/>
          <p:cNvSpPr>
            <a:spLocks noGrp="1" noChangeArrowheads="1"/>
          </p:cNvSpPr>
          <p:nvPr>
            <p:ph idx="1"/>
          </p:nvPr>
        </p:nvSpPr>
        <p:spPr/>
        <p:txBody>
          <a:bodyPr/>
          <a:lstStyle/>
          <a:p>
            <a:r>
              <a:rPr lang="zh-CN" altLang="en-US" b="1" smtClean="0">
                <a:ea typeface="楷体_GB2312" pitchFamily="49" charset="-122"/>
              </a:rPr>
              <a:t>国际交流与合作包括师生互换，学位等值，学者互访，国际联合办学，国际科研合作，参加和举办国学术会议，国际间教育资源的互补和援助等等。</a:t>
            </a:r>
          </a:p>
          <a:p>
            <a:r>
              <a:rPr lang="zh-CN" altLang="en-US" b="1" smtClean="0">
                <a:ea typeface="楷体_GB2312" pitchFamily="49" charset="-122"/>
              </a:rPr>
              <a:t>国际化还包括教育观念，教学内容，教学环境，教学形式、教学方法和教育评价等国际化内涵。</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zh-CN" altLang="en-US" b="1" smtClean="0"/>
              <a:t>国内国际化与跨境国际化</a:t>
            </a:r>
          </a:p>
        </p:txBody>
      </p:sp>
      <p:sp>
        <p:nvSpPr>
          <p:cNvPr id="28675" name="Rectangle 3"/>
          <p:cNvSpPr>
            <a:spLocks noGrp="1" noChangeArrowheads="1"/>
          </p:cNvSpPr>
          <p:nvPr>
            <p:ph idx="1"/>
          </p:nvPr>
        </p:nvSpPr>
        <p:spPr/>
        <p:txBody>
          <a:bodyPr/>
          <a:lstStyle/>
          <a:p>
            <a:pPr eaLnBrk="1" hangingPunct="1">
              <a:lnSpc>
                <a:spcPct val="130000"/>
              </a:lnSpc>
            </a:pPr>
            <a:r>
              <a:rPr lang="zh-CN" altLang="en-US" sz="2800" b="1" smtClean="0">
                <a:ea typeface="楷体_GB2312" pitchFamily="49" charset="-122"/>
              </a:rPr>
              <a:t>国内国际化是指将国际化的影响因素融入到本土的教育活动和过程当中，如课程的国际化、国际公民的培养等。</a:t>
            </a:r>
          </a:p>
          <a:p>
            <a:pPr eaLnBrk="1" hangingPunct="1">
              <a:lnSpc>
                <a:spcPct val="130000"/>
              </a:lnSpc>
            </a:pPr>
            <a:r>
              <a:rPr lang="zh-CN" altLang="en-US" sz="2800" b="1" smtClean="0">
                <a:ea typeface="楷体_GB2312" pitchFamily="49" charset="-122"/>
              </a:rPr>
              <a:t>跨境的国际化是指跨国的各种教育活动，如派遣学生出国留学，接收国际学生，国际科研合作，师资流动等。</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zh-CN" altLang="en-US" b="1" smtClean="0"/>
              <a:t>国内国际化的内容</a:t>
            </a:r>
          </a:p>
        </p:txBody>
      </p:sp>
      <p:sp>
        <p:nvSpPr>
          <p:cNvPr id="29699" name="Rectangle 3"/>
          <p:cNvSpPr>
            <a:spLocks noGrp="1" noChangeArrowheads="1"/>
          </p:cNvSpPr>
          <p:nvPr>
            <p:ph idx="1"/>
          </p:nvPr>
        </p:nvSpPr>
        <p:spPr>
          <a:xfrm>
            <a:off x="250825" y="1412875"/>
            <a:ext cx="8497888" cy="4895850"/>
          </a:xfrm>
        </p:spPr>
        <p:txBody>
          <a:bodyPr/>
          <a:lstStyle/>
          <a:p>
            <a:pPr eaLnBrk="1" hangingPunct="1">
              <a:lnSpc>
                <a:spcPct val="110000"/>
              </a:lnSpc>
            </a:pPr>
            <a:r>
              <a:rPr lang="zh-CN" altLang="en-US" sz="2400" b="1" smtClean="0">
                <a:latin typeface="楷体_GB2312" pitchFamily="49" charset="-122"/>
                <a:ea typeface="楷体_GB2312" pitchFamily="49" charset="-122"/>
              </a:rPr>
              <a:t>课程与项目：国际性主题项目；国际维度渗透到课程体系中；外语学习；区域或地区研究；联合学位或双学位。</a:t>
            </a:r>
          </a:p>
          <a:p>
            <a:pPr eaLnBrk="1" hangingPunct="1">
              <a:lnSpc>
                <a:spcPct val="110000"/>
              </a:lnSpc>
            </a:pPr>
            <a:r>
              <a:rPr lang="zh-CN" altLang="en-US" sz="2400" b="1" smtClean="0">
                <a:latin typeface="楷体_GB2312" pitchFamily="49" charset="-122"/>
                <a:ea typeface="楷体_GB2312" pitchFamily="49" charset="-122"/>
              </a:rPr>
              <a:t>教学过程：留学生、海外归国学生以及课堂中文化多样性；国际学者与跨文化学者的参与；跨文化的案例研究、角色扮演、参考资料的整合。</a:t>
            </a:r>
          </a:p>
          <a:p>
            <a:pPr eaLnBrk="1" hangingPunct="1">
              <a:lnSpc>
                <a:spcPct val="110000"/>
              </a:lnSpc>
            </a:pPr>
            <a:r>
              <a:rPr lang="zh-CN" altLang="en-US" sz="2400" b="1" smtClean="0">
                <a:latin typeface="楷体_GB2312" pitchFamily="49" charset="-122"/>
                <a:ea typeface="楷体_GB2312" pitchFamily="49" charset="-122"/>
              </a:rPr>
              <a:t>课外活动：学生俱乐部与社团；国际性与跨文化校园活动；文化社团和种族组织；同辈人社团与项目。</a:t>
            </a:r>
          </a:p>
          <a:p>
            <a:pPr eaLnBrk="1" hangingPunct="1">
              <a:lnSpc>
                <a:spcPct val="110000"/>
              </a:lnSpc>
            </a:pPr>
            <a:r>
              <a:rPr lang="zh-CN" altLang="en-US" sz="2400" b="1" smtClean="0">
                <a:latin typeface="楷体_GB2312" pitchFamily="49" charset="-122"/>
                <a:ea typeface="楷体_GB2312" pitchFamily="49" charset="-122"/>
              </a:rPr>
              <a:t>研究与学术活动：研究领域与研究主题；联合研究项目；国际学术会议与研讨会；学术论文发表；国际研究协议签署；研究项目交换；学术及其他领域的国际伙伴；访问研究者、访问学者参与校园学术活动的整合。</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zh-CN" altLang="en-US" b="1" smtClean="0">
                <a:ea typeface="黑体" pitchFamily="49" charset="-122"/>
              </a:rPr>
              <a:t>工作重心存在的问题</a:t>
            </a:r>
          </a:p>
        </p:txBody>
      </p:sp>
      <p:sp>
        <p:nvSpPr>
          <p:cNvPr id="30723" name="Rectangle 3"/>
          <p:cNvSpPr>
            <a:spLocks noGrp="1" noChangeArrowheads="1"/>
          </p:cNvSpPr>
          <p:nvPr>
            <p:ph idx="1"/>
          </p:nvPr>
        </p:nvSpPr>
        <p:spPr>
          <a:xfrm>
            <a:off x="457200" y="1600200"/>
            <a:ext cx="8362950" cy="4852988"/>
          </a:xfrm>
        </p:spPr>
        <p:txBody>
          <a:bodyPr/>
          <a:lstStyle/>
          <a:p>
            <a:pPr>
              <a:lnSpc>
                <a:spcPct val="120000"/>
              </a:lnSpc>
            </a:pPr>
            <a:r>
              <a:rPr lang="zh-CN" altLang="en-US" sz="2800" b="1" smtClean="0">
                <a:ea typeface="楷体_GB2312" pitchFamily="49" charset="-122"/>
              </a:rPr>
              <a:t>停留在一般的呼吁层面，外事处的工作层面，一般的对外交流的层面。</a:t>
            </a:r>
          </a:p>
          <a:p>
            <a:pPr>
              <a:lnSpc>
                <a:spcPct val="120000"/>
              </a:lnSpc>
            </a:pPr>
            <a:r>
              <a:rPr lang="zh-CN" altLang="en-US" sz="2800" b="1" smtClean="0">
                <a:ea typeface="楷体_GB2312" pitchFamily="49" charset="-122"/>
              </a:rPr>
              <a:t>比较重视领导层和管理人员的对外交流，人员的派出和国外专家的引进，三大索引论文数量的增加和与国外学校签订合作协议。</a:t>
            </a:r>
          </a:p>
          <a:p>
            <a:pPr>
              <a:lnSpc>
                <a:spcPct val="120000"/>
              </a:lnSpc>
            </a:pPr>
            <a:r>
              <a:rPr lang="zh-CN" altLang="en-US" sz="2800" b="1" smtClean="0">
                <a:ea typeface="楷体_GB2312" pitchFamily="49" charset="-122"/>
              </a:rPr>
              <a:t>比较忽视学生的对外交流，教学过程的整体改造和科学研究的国际合作，校园国际化环境和文化的建设。</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defRPr/>
            </a:pPr>
            <a:r>
              <a:rPr lang="zh-CN" altLang="zh-CN" b="1" dirty="0" smtClean="0">
                <a:solidFill>
                  <a:schemeClr val="tx1"/>
                </a:solidFill>
                <a:latin typeface="黑体" pitchFamily="49" charset="-122"/>
                <a:ea typeface="黑体" pitchFamily="49" charset="-122"/>
                <a:cs typeface="+mn-cs"/>
              </a:rPr>
              <a:t>《若干意见》的总体要求</a:t>
            </a:r>
            <a:endParaRPr lang="zh-CN" altLang="en-US" b="1" dirty="0">
              <a:latin typeface="黑体" pitchFamily="49" charset="-122"/>
              <a:ea typeface="黑体" pitchFamily="49" charset="-122"/>
            </a:endParaRPr>
          </a:p>
        </p:txBody>
      </p:sp>
      <p:sp>
        <p:nvSpPr>
          <p:cNvPr id="4099" name="内容占位符 2"/>
          <p:cNvSpPr>
            <a:spLocks noGrp="1" noChangeArrowheads="1"/>
          </p:cNvSpPr>
          <p:nvPr>
            <p:ph idx="1"/>
          </p:nvPr>
        </p:nvSpPr>
        <p:spPr/>
        <p:txBody>
          <a:bodyPr/>
          <a:lstStyle/>
          <a:p>
            <a:r>
              <a:rPr lang="zh-CN" altLang="zh-CN" sz="2800" b="1" smtClean="0">
                <a:ea typeface="楷体_GB2312" pitchFamily="49" charset="-122"/>
              </a:rPr>
              <a:t>一个指导思想。</a:t>
            </a:r>
            <a:r>
              <a:rPr lang="en-US" altLang="zh-CN" sz="2800" b="1" smtClean="0">
                <a:ea typeface="楷体_GB2312" pitchFamily="49" charset="-122"/>
              </a:rPr>
              <a:t>	</a:t>
            </a:r>
            <a:endParaRPr lang="zh-CN" altLang="zh-CN" sz="2800" b="1" smtClean="0">
              <a:ea typeface="楷体_GB2312" pitchFamily="49" charset="-122"/>
            </a:endParaRPr>
          </a:p>
          <a:p>
            <a:r>
              <a:rPr lang="zh-CN" altLang="zh-CN" sz="2800" b="1" smtClean="0">
                <a:ea typeface="楷体_GB2312" pitchFamily="49" charset="-122"/>
              </a:rPr>
              <a:t>四项工作原则（一是围绕中心、服务大局；二是以我为主、兼容并蓄；三要提升水平、内涵发展；四是平等合作、保障安全。）</a:t>
            </a:r>
          </a:p>
          <a:p>
            <a:r>
              <a:rPr lang="zh-CN" altLang="zh-CN" sz="2800" b="1" smtClean="0">
                <a:ea typeface="楷体_GB2312" pitchFamily="49" charset="-122"/>
              </a:rPr>
              <a:t>六项工作目标。（一是出国留学服务体系基本健全，二是来华留学质量显著提高，三是涉外办学效益明显提升，四是双边多边教育合作广度和深度有效拓展，五是参与教育领域国际规则制定能力大幅提升，六是教育对外开放规范化、法治化水平显著提高。）</a:t>
            </a:r>
          </a:p>
          <a:p>
            <a:endParaRPr lang="zh-CN" altLang="en-US"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5"/>
          <p:cNvSpPr>
            <a:spLocks noGrp="1" noChangeArrowheads="1"/>
          </p:cNvSpPr>
          <p:nvPr>
            <p:ph type="title"/>
          </p:nvPr>
        </p:nvSpPr>
        <p:spPr/>
        <p:txBody>
          <a:bodyPr/>
          <a:lstStyle/>
          <a:p>
            <a:r>
              <a:rPr lang="zh-CN" altLang="en-US" b="1" smtClean="0">
                <a:ea typeface="黑体" pitchFamily="49" charset="-122"/>
              </a:rPr>
              <a:t>新时期的办学理念</a:t>
            </a:r>
          </a:p>
        </p:txBody>
      </p:sp>
      <p:sp>
        <p:nvSpPr>
          <p:cNvPr id="31747" name="Rectangle 6"/>
          <p:cNvSpPr>
            <a:spLocks noGrp="1" noChangeArrowheads="1"/>
          </p:cNvSpPr>
          <p:nvPr>
            <p:ph idx="1"/>
          </p:nvPr>
        </p:nvSpPr>
        <p:spPr/>
        <p:txBody>
          <a:bodyPr/>
          <a:lstStyle/>
          <a:p>
            <a:r>
              <a:rPr lang="zh-CN" altLang="en-US" sz="2800" b="1" smtClean="0">
                <a:ea typeface="楷体_GB2312" pitchFamily="49" charset="-122"/>
              </a:rPr>
              <a:t>将国际化当作是一种新时期的新的办学理念，要把培养国际化的创新人才作为新的培养目标。</a:t>
            </a:r>
          </a:p>
          <a:p>
            <a:r>
              <a:rPr lang="zh-CN" altLang="en-US" sz="2800" b="1" smtClean="0">
                <a:ea typeface="楷体_GB2312" pitchFamily="49" charset="-122"/>
              </a:rPr>
              <a:t>要按照这一思想，重新审视现行的教学内容、教学形式、教学方法和教学评价，要在其中加入国际化的元素。进行教学内容体系的改造是最难的，但也是最重要的。</a:t>
            </a:r>
          </a:p>
          <a:p>
            <a:r>
              <a:rPr lang="zh-CN" altLang="en-US" sz="2800" b="1" smtClean="0">
                <a:ea typeface="楷体_GB2312" pitchFamily="49" charset="-122"/>
              </a:rPr>
              <a:t>要高度重视学生的国际交流，尽可能地扩大学生出国交流的规模，增强他们参与国际交往的意识和能力。</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zh-CN" altLang="en-US" b="1" smtClean="0">
                <a:ea typeface="黑体" pitchFamily="49" charset="-122"/>
              </a:rPr>
              <a:t>校园国际化环境建设</a:t>
            </a:r>
          </a:p>
        </p:txBody>
      </p:sp>
      <p:sp>
        <p:nvSpPr>
          <p:cNvPr id="32771" name="Rectangle 3"/>
          <p:cNvSpPr>
            <a:spLocks noGrp="1" noChangeArrowheads="1"/>
          </p:cNvSpPr>
          <p:nvPr>
            <p:ph idx="1"/>
          </p:nvPr>
        </p:nvSpPr>
        <p:spPr/>
        <p:txBody>
          <a:bodyPr/>
          <a:lstStyle/>
          <a:p>
            <a:pPr>
              <a:lnSpc>
                <a:spcPct val="90000"/>
              </a:lnSpc>
            </a:pPr>
            <a:r>
              <a:rPr lang="zh-CN" altLang="en-US" sz="2800" b="1" smtClean="0">
                <a:latin typeface="楷体_GB2312" pitchFamily="49" charset="-122"/>
                <a:ea typeface="楷体_GB2312" pitchFamily="49" charset="-122"/>
              </a:rPr>
              <a:t>人类的生存与发展需要一种自然的生态平衡。一个学科与大学的生存发展，需要一种学术的生态平衡。 </a:t>
            </a:r>
          </a:p>
          <a:p>
            <a:pPr>
              <a:lnSpc>
                <a:spcPct val="90000"/>
              </a:lnSpc>
            </a:pPr>
            <a:r>
              <a:rPr lang="zh-CN" altLang="en-US" sz="2800" b="1" smtClean="0">
                <a:latin typeface="楷体_GB2312" pitchFamily="49" charset="-122"/>
                <a:ea typeface="楷体_GB2312" pitchFamily="49" charset="-122"/>
              </a:rPr>
              <a:t>扩大学生出国交流的规模，从理想的角度是最好的，但是实践起来却是非常困难的，它将受到经费上的严重制约。</a:t>
            </a:r>
          </a:p>
          <a:p>
            <a:pPr>
              <a:lnSpc>
                <a:spcPct val="90000"/>
              </a:lnSpc>
            </a:pPr>
            <a:r>
              <a:rPr lang="zh-CN" altLang="en-US" sz="2800" b="1" smtClean="0">
                <a:latin typeface="楷体_GB2312" pitchFamily="49" charset="-122"/>
                <a:ea typeface="楷体_GB2312" pitchFamily="49" charset="-122"/>
              </a:rPr>
              <a:t>有效的办法是加强校园国际化环境的建设。可以充分发挥外籍教师、外国留学生和留学回国人员的作用，通过举办专题讲座，举办国际文化节，开展中外学生共同参加的课外社团活动等形式，让学生在校园里得到国际文化的熏陶。</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矩形 3"/>
          <p:cNvSpPr>
            <a:spLocks noChangeArrowheads="1"/>
          </p:cNvSpPr>
          <p:nvPr/>
        </p:nvSpPr>
        <p:spPr bwMode="auto">
          <a:xfrm>
            <a:off x="1042988" y="1412875"/>
            <a:ext cx="6913562" cy="1570038"/>
          </a:xfrm>
          <a:prstGeom prst="rect">
            <a:avLst/>
          </a:prstGeom>
          <a:noFill/>
          <a:ln w="9525">
            <a:noFill/>
            <a:miter lim="800000"/>
            <a:headEnd/>
            <a:tailEnd/>
          </a:ln>
        </p:spPr>
        <p:txBody>
          <a:bodyPr>
            <a:spAutoFit/>
          </a:bodyPr>
          <a:lstStyle/>
          <a:p>
            <a:r>
              <a:rPr lang="zh-CN" altLang="en-US" sz="4800" b="1">
                <a:latin typeface="黑体" pitchFamily="49" charset="-122"/>
                <a:ea typeface="黑体" pitchFamily="49" charset="-122"/>
              </a:rPr>
              <a:t>四、加大投入与开发资源相结合</a:t>
            </a:r>
            <a:endParaRPr lang="en-US" altLang="zh-CN" sz="4800" b="1">
              <a:latin typeface="黑体" pitchFamily="49" charset="-122"/>
              <a:ea typeface="黑体" pitchFamily="49" charset="-122"/>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zh-CN" altLang="en-US" b="1" smtClean="0"/>
              <a:t>加大投入</a:t>
            </a:r>
          </a:p>
        </p:txBody>
      </p:sp>
      <p:sp>
        <p:nvSpPr>
          <p:cNvPr id="34819" name="Rectangle 3"/>
          <p:cNvSpPr>
            <a:spLocks noGrp="1" noChangeArrowheads="1"/>
          </p:cNvSpPr>
          <p:nvPr>
            <p:ph idx="1"/>
          </p:nvPr>
        </p:nvSpPr>
        <p:spPr/>
        <p:txBody>
          <a:bodyPr/>
          <a:lstStyle/>
          <a:p>
            <a:pPr>
              <a:lnSpc>
                <a:spcPct val="90000"/>
              </a:lnSpc>
            </a:pPr>
            <a:r>
              <a:rPr lang="zh-CN" altLang="en-US" b="1" smtClean="0">
                <a:latin typeface="楷体_GB2312" pitchFamily="49" charset="-122"/>
                <a:ea typeface="楷体_GB2312" pitchFamily="49" charset="-122"/>
              </a:rPr>
              <a:t>巧妇难为无米之炊。</a:t>
            </a:r>
            <a:endParaRPr lang="en-US" altLang="zh-CN" b="1" smtClean="0">
              <a:latin typeface="楷体_GB2312" pitchFamily="49" charset="-122"/>
              <a:ea typeface="楷体_GB2312" pitchFamily="49" charset="-122"/>
            </a:endParaRPr>
          </a:p>
          <a:p>
            <a:pPr>
              <a:lnSpc>
                <a:spcPct val="90000"/>
              </a:lnSpc>
            </a:pPr>
            <a:r>
              <a:rPr lang="zh-CN" altLang="en-US" b="1" smtClean="0">
                <a:latin typeface="楷体_GB2312" pitchFamily="49" charset="-122"/>
                <a:ea typeface="楷体_GB2312" pitchFamily="49" charset="-122"/>
              </a:rPr>
              <a:t>要有长远的眼光，舍得投入经费在教师与学生的国际交流和学习上。</a:t>
            </a:r>
          </a:p>
          <a:p>
            <a:pPr>
              <a:lnSpc>
                <a:spcPct val="90000"/>
              </a:lnSpc>
            </a:pPr>
            <a:r>
              <a:rPr lang="zh-CN" altLang="en-US" b="1" smtClean="0">
                <a:latin typeface="楷体_GB2312" pitchFamily="49" charset="-122"/>
                <a:ea typeface="楷体_GB2312" pitchFamily="49" charset="-122"/>
              </a:rPr>
              <a:t>国际化的策略实施需要系列配套的基础设施与软件建设，如校园网，实验室、仪器设备和图书馆的建设，便捷有效的管理服务体系等。</a:t>
            </a:r>
          </a:p>
          <a:p>
            <a:pPr>
              <a:lnSpc>
                <a:spcPct val="90000"/>
              </a:lnSpc>
            </a:pPr>
            <a:r>
              <a:rPr lang="zh-CN" altLang="en-US" b="1" smtClean="0">
                <a:latin typeface="楷体_GB2312" pitchFamily="49" charset="-122"/>
                <a:ea typeface="楷体_GB2312" pitchFamily="49" charset="-122"/>
              </a:rPr>
              <a:t>使学生即使不出国门也能快速了解和掌握国际学术前沿的最新动向，站在巨人的肩膀上起飞。 </a:t>
            </a:r>
          </a:p>
        </p:txBody>
      </p:sp>
    </p:spTree>
  </p:cSld>
  <p:clrMapOvr>
    <a:masterClrMapping/>
  </p:clrMapOvr>
  <p:transition advTm="0"/>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defRPr/>
            </a:pPr>
            <a:r>
              <a:rPr lang="zh-CN" altLang="zh-CN" b="1" dirty="0" smtClean="0">
                <a:solidFill>
                  <a:schemeClr val="tx1"/>
                </a:solidFill>
                <a:latin typeface="+mn-lt"/>
                <a:ea typeface="+mn-ea"/>
                <a:cs typeface="+mn-cs"/>
              </a:rPr>
              <a:t>“互联网</a:t>
            </a:r>
            <a:r>
              <a:rPr lang="en-US" altLang="zh-CN" b="1" dirty="0" smtClean="0">
                <a:solidFill>
                  <a:schemeClr val="tx1"/>
                </a:solidFill>
                <a:latin typeface="+mn-lt"/>
                <a:ea typeface="+mn-ea"/>
                <a:cs typeface="+mn-cs"/>
              </a:rPr>
              <a:t>+</a:t>
            </a:r>
            <a:r>
              <a:rPr lang="zh-CN" altLang="zh-CN" b="1" dirty="0" smtClean="0">
                <a:solidFill>
                  <a:schemeClr val="tx1"/>
                </a:solidFill>
                <a:latin typeface="+mn-lt"/>
                <a:ea typeface="+mn-ea"/>
                <a:cs typeface="+mn-cs"/>
              </a:rPr>
              <a:t>教育”时代</a:t>
            </a:r>
            <a:endParaRPr lang="zh-CN" altLang="en-US" b="1" dirty="0"/>
          </a:p>
        </p:txBody>
      </p:sp>
      <p:sp>
        <p:nvSpPr>
          <p:cNvPr id="35843" name="内容占位符 2"/>
          <p:cNvSpPr>
            <a:spLocks noGrp="1" noChangeArrowheads="1"/>
          </p:cNvSpPr>
          <p:nvPr>
            <p:ph idx="1"/>
          </p:nvPr>
        </p:nvSpPr>
        <p:spPr>
          <a:xfrm>
            <a:off x="457200" y="1600200"/>
            <a:ext cx="8291513" cy="4708525"/>
          </a:xfrm>
        </p:spPr>
        <p:txBody>
          <a:bodyPr/>
          <a:lstStyle/>
          <a:p>
            <a:r>
              <a:rPr lang="zh-CN" altLang="zh-CN" smtClean="0"/>
              <a:t> </a:t>
            </a:r>
            <a:r>
              <a:rPr lang="zh-CN" altLang="zh-CN" sz="2400" b="1" smtClean="0"/>
              <a:t>一所学校、一位老师、一间教室，这是传统教育。</a:t>
            </a:r>
          </a:p>
          <a:p>
            <a:r>
              <a:rPr lang="zh-CN" altLang="zh-CN" sz="2400" b="1" smtClean="0"/>
              <a:t>一张</a:t>
            </a:r>
            <a:r>
              <a:rPr lang="zh-CN" altLang="en-US" sz="2400" b="1" smtClean="0"/>
              <a:t>互联网</a:t>
            </a:r>
            <a:r>
              <a:rPr lang="zh-CN" altLang="zh-CN" sz="2400" b="1" smtClean="0"/>
              <a:t>、一个移动终端，几百万学生，学校任你挑、老师由你选，这就是“互联网</a:t>
            </a:r>
            <a:r>
              <a:rPr lang="en-US" altLang="zh-CN" sz="2400" b="1" smtClean="0"/>
              <a:t>+</a:t>
            </a:r>
            <a:r>
              <a:rPr lang="zh-CN" altLang="zh-CN" sz="2400" b="1" smtClean="0"/>
              <a:t>教育”。微课、慕课、翻转课堂、手机课堂，这些新颖的教学模式正改变着我们接受教育的方式。</a:t>
            </a:r>
          </a:p>
          <a:p>
            <a:pPr>
              <a:lnSpc>
                <a:spcPct val="120000"/>
              </a:lnSpc>
            </a:pPr>
            <a:r>
              <a:rPr lang="zh-CN" altLang="zh-CN" sz="2400" b="1" smtClean="0"/>
              <a:t>打破了权威对知识传播的垄断</a:t>
            </a:r>
            <a:r>
              <a:rPr lang="zh-CN" altLang="en-US" sz="2400" b="1" smtClean="0"/>
              <a:t>。</a:t>
            </a:r>
            <a:r>
              <a:rPr lang="zh-CN" altLang="zh-CN" sz="2400" b="1" smtClean="0"/>
              <a:t>打破师生之间的边界。打破了“优等生”“后进生”的界定</a:t>
            </a:r>
            <a:r>
              <a:rPr lang="zh-CN" altLang="en-US" sz="2400" b="1" smtClean="0"/>
              <a:t>。</a:t>
            </a:r>
            <a:endParaRPr lang="en-US" altLang="zh-CN" sz="2400" b="1" smtClean="0"/>
          </a:p>
          <a:p>
            <a:r>
              <a:rPr lang="zh-CN" altLang="zh-CN" sz="2400" b="1" smtClean="0"/>
              <a:t>从班级制走向个别化教学形式；从教师授课形态走向</a:t>
            </a:r>
            <a:r>
              <a:rPr lang="en-US" altLang="zh-CN" sz="2400" b="1" smtClean="0"/>
              <a:t>“</a:t>
            </a:r>
            <a:r>
              <a:rPr lang="zh-CN" altLang="zh-CN" sz="2400" b="1" smtClean="0"/>
              <a:t>教材</a:t>
            </a:r>
            <a:r>
              <a:rPr lang="en-US" altLang="zh-CN" sz="2400" b="1" smtClean="0"/>
              <a:t>---</a:t>
            </a:r>
            <a:r>
              <a:rPr lang="zh-CN" altLang="zh-CN" sz="2400" b="1" smtClean="0"/>
              <a:t>教师</a:t>
            </a:r>
            <a:r>
              <a:rPr lang="en-US" altLang="zh-CN" sz="2400" b="1" smtClean="0"/>
              <a:t>”</a:t>
            </a:r>
            <a:r>
              <a:rPr lang="zh-CN" altLang="zh-CN" sz="2400" b="1" smtClean="0"/>
              <a:t>一体化形态；从现实课堂走向虚拟课堂；从注入式教学法走向</a:t>
            </a:r>
            <a:r>
              <a:rPr lang="en-US" altLang="zh-CN" sz="2400" b="1" smtClean="0"/>
              <a:t>“</a:t>
            </a:r>
            <a:r>
              <a:rPr lang="zh-CN" altLang="zh-CN" sz="2400" b="1" smtClean="0"/>
              <a:t>咨询</a:t>
            </a:r>
            <a:r>
              <a:rPr lang="en-US" altLang="zh-CN" sz="2400" b="1" smtClean="0"/>
              <a:t>---</a:t>
            </a:r>
            <a:r>
              <a:rPr lang="zh-CN" altLang="zh-CN" sz="2400" b="1" smtClean="0"/>
              <a:t>辅导</a:t>
            </a:r>
            <a:r>
              <a:rPr lang="en-US" altLang="zh-CN" sz="2400" b="1" smtClean="0"/>
              <a:t>”</a:t>
            </a:r>
            <a:r>
              <a:rPr lang="zh-CN" altLang="zh-CN" sz="2400" b="1" smtClean="0"/>
              <a:t>式教学法；从知识模具化走向知识个性化。</a:t>
            </a:r>
          </a:p>
          <a:p>
            <a:pPr>
              <a:lnSpc>
                <a:spcPct val="120000"/>
              </a:lnSpc>
            </a:pPr>
            <a:endParaRPr lang="en-US" altLang="zh-CN" sz="2400" b="1" smtClean="0"/>
          </a:p>
          <a:p>
            <a:pPr>
              <a:lnSpc>
                <a:spcPct val="120000"/>
              </a:lnSpc>
            </a:pPr>
            <a:endParaRPr lang="zh-CN" altLang="en-US" sz="2400" b="1"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zh-CN" altLang="en-US" b="1" smtClean="0">
                <a:ea typeface="黑体" pitchFamily="49" charset="-122"/>
              </a:rPr>
              <a:t>以教学改革应对挑战</a:t>
            </a:r>
          </a:p>
        </p:txBody>
      </p:sp>
      <p:sp>
        <p:nvSpPr>
          <p:cNvPr id="36867" name="Rectangle 3"/>
          <p:cNvSpPr>
            <a:spLocks noGrp="1" noChangeArrowheads="1"/>
          </p:cNvSpPr>
          <p:nvPr>
            <p:ph idx="1"/>
          </p:nvPr>
        </p:nvSpPr>
        <p:spPr>
          <a:xfrm>
            <a:off x="457200" y="1600200"/>
            <a:ext cx="8362950" cy="4852988"/>
          </a:xfrm>
        </p:spPr>
        <p:txBody>
          <a:bodyPr/>
          <a:lstStyle/>
          <a:p>
            <a:pPr>
              <a:lnSpc>
                <a:spcPct val="80000"/>
              </a:lnSpc>
            </a:pPr>
            <a:r>
              <a:rPr lang="zh-CN" altLang="en-US" sz="2400" b="1" smtClean="0"/>
              <a:t>加强顶层设计，系统谋划我国在线高等教育发展战略。建立“政府支持、高校主导、市场参与”的网上开放课程建设共享运行发展机制。</a:t>
            </a:r>
          </a:p>
          <a:p>
            <a:pPr>
              <a:lnSpc>
                <a:spcPct val="80000"/>
              </a:lnSpc>
            </a:pPr>
            <a:r>
              <a:rPr lang="zh-CN" altLang="en-US" sz="2400" b="1" smtClean="0"/>
              <a:t>努力建设在线教育的中国品牌。支持我国高水平大学加入世界一流大学组成的公益性网上开放课程联盟，开发更多的优质网上开放课程。</a:t>
            </a:r>
          </a:p>
          <a:p>
            <a:pPr>
              <a:lnSpc>
                <a:spcPct val="80000"/>
              </a:lnSpc>
            </a:pPr>
            <a:r>
              <a:rPr lang="zh-CN" altLang="en-US" sz="2400" b="1" smtClean="0"/>
              <a:t>加强系统培训，提高高校领导和教师推进信息技术与高等教育深度融合的意识、水平和能力</a:t>
            </a:r>
            <a:r>
              <a:rPr lang="en-US" altLang="zh-CN" sz="2400" b="1" smtClean="0"/>
              <a:t>;</a:t>
            </a:r>
            <a:r>
              <a:rPr lang="zh-CN" altLang="en-US" sz="2400" b="1" smtClean="0"/>
              <a:t>鼓励各级教育行政部门和高等学校因地、因校制宜，多措并举，全面推动基于网上开放课程建设和共享的教育观念、教育模式、教学方法等全方位教育教学改革。</a:t>
            </a:r>
          </a:p>
          <a:p>
            <a:pPr>
              <a:lnSpc>
                <a:spcPct val="80000"/>
              </a:lnSpc>
            </a:pPr>
            <a:r>
              <a:rPr lang="zh-CN" altLang="en-US" sz="2400" b="1" smtClean="0"/>
              <a:t>积极探索基于互联网下的高等教育学籍、学分、学历证书等高等教育管理制度改革。</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zh-CN" altLang="en-US" b="1" smtClean="0">
                <a:ea typeface="黑体" pitchFamily="49" charset="-122"/>
              </a:rPr>
              <a:t>国际化的制度保障</a:t>
            </a:r>
          </a:p>
        </p:txBody>
      </p:sp>
      <p:sp>
        <p:nvSpPr>
          <p:cNvPr id="37891" name="Rectangle 3"/>
          <p:cNvSpPr>
            <a:spLocks noGrp="1" noChangeArrowheads="1"/>
          </p:cNvSpPr>
          <p:nvPr>
            <p:ph idx="1"/>
          </p:nvPr>
        </p:nvSpPr>
        <p:spPr>
          <a:xfrm>
            <a:off x="457200" y="1600200"/>
            <a:ext cx="8362950" cy="4852988"/>
          </a:xfrm>
        </p:spPr>
        <p:txBody>
          <a:bodyPr/>
          <a:lstStyle/>
          <a:p>
            <a:pPr>
              <a:lnSpc>
                <a:spcPct val="80000"/>
              </a:lnSpc>
            </a:pPr>
            <a:r>
              <a:rPr lang="zh-CN" altLang="en-US" sz="2800" b="1" smtClean="0">
                <a:latin typeface="楷体_GB2312" pitchFamily="49" charset="-122"/>
                <a:ea typeface="楷体_GB2312" pitchFamily="49" charset="-122"/>
              </a:rPr>
              <a:t>有的学校为了增强院系等基层组织开展国际化活动的积极性和责任心，要求有关职能部门和院系与学校签订国际化发展的责任书，督促各单位制定本单位的国际化发展规划，制定具体的发展目标和实施方案，并将计划的执行效果与单位领导工作绩效考核挂钩。</a:t>
            </a:r>
          </a:p>
          <a:p>
            <a:pPr>
              <a:lnSpc>
                <a:spcPct val="80000"/>
              </a:lnSpc>
            </a:pPr>
            <a:r>
              <a:rPr lang="zh-CN" altLang="en-US" sz="2800" b="1" smtClean="0">
                <a:latin typeface="楷体_GB2312" pitchFamily="49" charset="-122"/>
                <a:ea typeface="楷体_GB2312" pitchFamily="49" charset="-122"/>
              </a:rPr>
              <a:t>有的学校做出明确规定，要求青年教师积极参加国际交流活动，积极创造条件申请国家出国留学基金的资助和其他渠道的资助，在教师职称晋升条件上，增加国际交流经历的要求。</a:t>
            </a:r>
          </a:p>
          <a:p>
            <a:pPr>
              <a:lnSpc>
                <a:spcPct val="80000"/>
              </a:lnSpc>
            </a:pPr>
            <a:r>
              <a:rPr lang="zh-CN" altLang="en-US" sz="2800" b="1" smtClean="0">
                <a:latin typeface="楷体_GB2312" pitchFamily="49" charset="-122"/>
                <a:ea typeface="楷体_GB2312" pitchFamily="49" charset="-122"/>
              </a:rPr>
              <a:t>有的学校规定，将学生参与国际化活动的实际情况纳入课外科技活动的考核范围，结果考核后计算为学分。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zh-CN" b="1" smtClean="0">
                <a:solidFill>
                  <a:schemeClr val="tx1"/>
                </a:solidFill>
                <a:ea typeface="黑体" pitchFamily="49" charset="-122"/>
              </a:rPr>
              <a:t>“</a:t>
            </a:r>
            <a:r>
              <a:rPr lang="zh-CN" altLang="en-US" b="1" smtClean="0">
                <a:solidFill>
                  <a:schemeClr val="tx1"/>
                </a:solidFill>
                <a:ea typeface="黑体" pitchFamily="49" charset="-122"/>
              </a:rPr>
              <a:t>三动三不动</a:t>
            </a:r>
            <a:r>
              <a:rPr lang="en-US" altLang="zh-CN" b="1" smtClean="0">
                <a:solidFill>
                  <a:schemeClr val="tx1"/>
                </a:solidFill>
                <a:ea typeface="黑体" pitchFamily="49" charset="-122"/>
              </a:rPr>
              <a:t>”</a:t>
            </a:r>
            <a:r>
              <a:rPr lang="zh-CN" altLang="en-US" b="1" smtClean="0">
                <a:solidFill>
                  <a:schemeClr val="tx1"/>
                </a:solidFill>
                <a:ea typeface="黑体" pitchFamily="49" charset="-122"/>
              </a:rPr>
              <a:t>现象</a:t>
            </a:r>
          </a:p>
        </p:txBody>
      </p:sp>
      <p:sp>
        <p:nvSpPr>
          <p:cNvPr id="38915" name="Rectangle 3"/>
          <p:cNvSpPr>
            <a:spLocks noGrp="1" noChangeArrowheads="1"/>
          </p:cNvSpPr>
          <p:nvPr>
            <p:ph idx="1"/>
          </p:nvPr>
        </p:nvSpPr>
        <p:spPr/>
        <p:txBody>
          <a:bodyPr/>
          <a:lstStyle/>
          <a:p>
            <a:pPr>
              <a:lnSpc>
                <a:spcPct val="90000"/>
              </a:lnSpc>
              <a:buFontTx/>
              <a:buNone/>
            </a:pPr>
            <a:r>
              <a:rPr lang="en-US" altLang="zh-CN" b="1" smtClean="0">
                <a:latin typeface="楷体_GB2312" pitchFamily="49" charset="-122"/>
                <a:ea typeface="楷体_GB2312" pitchFamily="49" charset="-122"/>
              </a:rPr>
              <a:t>  </a:t>
            </a:r>
            <a:r>
              <a:rPr lang="zh-CN" altLang="en-US" b="1" smtClean="0">
                <a:latin typeface="楷体_GB2312" pitchFamily="49" charset="-122"/>
                <a:ea typeface="楷体_GB2312" pitchFamily="49" charset="-122"/>
              </a:rPr>
              <a:t>外动内不动，就是重视与国外的人员交流与合作协议的签订，忽视学校内部的相应改革；</a:t>
            </a:r>
          </a:p>
          <a:p>
            <a:pPr>
              <a:lnSpc>
                <a:spcPct val="90000"/>
              </a:lnSpc>
              <a:buFontTx/>
              <a:buNone/>
            </a:pPr>
            <a:r>
              <a:rPr lang="zh-CN" altLang="en-US" b="1" smtClean="0">
                <a:latin typeface="楷体_GB2312" pitchFamily="49" charset="-122"/>
                <a:ea typeface="楷体_GB2312" pitchFamily="49" charset="-122"/>
              </a:rPr>
              <a:t>  上动下不动，就是重视领导和管理干部的积极性发挥，学校基层和广大教师学生的参与度不高；</a:t>
            </a:r>
          </a:p>
          <a:p>
            <a:pPr>
              <a:lnSpc>
                <a:spcPct val="90000"/>
              </a:lnSpc>
              <a:buFontTx/>
              <a:buNone/>
            </a:pPr>
            <a:r>
              <a:rPr lang="zh-CN" altLang="en-US" b="1" smtClean="0">
                <a:latin typeface="楷体_GB2312" pitchFamily="49" charset="-122"/>
                <a:ea typeface="楷体_GB2312" pitchFamily="49" charset="-122"/>
              </a:rPr>
              <a:t>  心动行不动，就是较多停留在口号和宏观规划的层面，缺乏切实可行的措施和经费投入。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zh-CN" altLang="en-US" b="1" smtClean="0">
                <a:ea typeface="黑体" pitchFamily="49" charset="-122"/>
              </a:rPr>
              <a:t>上动下不动</a:t>
            </a:r>
          </a:p>
        </p:txBody>
      </p:sp>
      <p:sp>
        <p:nvSpPr>
          <p:cNvPr id="39939" name="Rectangle 3"/>
          <p:cNvSpPr>
            <a:spLocks noGrp="1" noChangeArrowheads="1"/>
          </p:cNvSpPr>
          <p:nvPr>
            <p:ph idx="1"/>
          </p:nvPr>
        </p:nvSpPr>
        <p:spPr/>
        <p:txBody>
          <a:bodyPr/>
          <a:lstStyle/>
          <a:p>
            <a:r>
              <a:rPr lang="zh-CN" altLang="en-US" sz="2800" b="1" smtClean="0">
                <a:latin typeface="楷体_GB2312" pitchFamily="49" charset="-122"/>
                <a:ea typeface="楷体_GB2312" pitchFamily="49" charset="-122"/>
              </a:rPr>
              <a:t>高校的领导层对国际化发展是重视的，也形成了发展规划和工作思路。但是在院系层面仍然存在着重视不够和执行不力的现象。</a:t>
            </a:r>
          </a:p>
          <a:p>
            <a:r>
              <a:rPr lang="zh-CN" altLang="en-US" sz="2800" b="1" smtClean="0">
                <a:latin typeface="楷体_GB2312" pitchFamily="49" charset="-122"/>
                <a:ea typeface="楷体_GB2312" pitchFamily="49" charset="-122"/>
              </a:rPr>
              <a:t>有些院系的国际化发展尚处于自生自灭的状态。在师资队伍结构上，具有国际背景的教师的比例过低，能够熟练阅读外文文献和与国外同行顺利交流的人数偏少，由于语言障碍，很多教师对参加国际交流活动缺乏积极性。</a:t>
            </a:r>
          </a:p>
          <a:p>
            <a:r>
              <a:rPr lang="zh-CN" altLang="en-US" sz="2800" b="1" smtClean="0">
                <a:latin typeface="楷体_GB2312" pitchFamily="49" charset="-122"/>
                <a:ea typeface="楷体_GB2312" pitchFamily="49" charset="-122"/>
              </a:rPr>
              <a:t>相对于教师而言，学生参与国际交流活动的机会较少，已有的国际化资源利用率不高。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zh-CN" altLang="en-US" b="1" smtClean="0">
                <a:ea typeface="黑体" pitchFamily="49" charset="-122"/>
              </a:rPr>
              <a:t>北京大学的调查显示</a:t>
            </a:r>
          </a:p>
        </p:txBody>
      </p:sp>
      <p:sp>
        <p:nvSpPr>
          <p:cNvPr id="40963" name="Rectangle 3"/>
          <p:cNvSpPr>
            <a:spLocks noGrp="1" noChangeArrowheads="1"/>
          </p:cNvSpPr>
          <p:nvPr>
            <p:ph idx="1"/>
          </p:nvPr>
        </p:nvSpPr>
        <p:spPr/>
        <p:txBody>
          <a:bodyPr/>
          <a:lstStyle/>
          <a:p>
            <a:pPr>
              <a:lnSpc>
                <a:spcPct val="110000"/>
              </a:lnSpc>
            </a:pPr>
            <a:r>
              <a:rPr lang="zh-CN" altLang="en-US" sz="2800" b="1" smtClean="0">
                <a:latin typeface="楷体_GB2312" pitchFamily="49" charset="-122"/>
                <a:ea typeface="楷体_GB2312" pitchFamily="49" charset="-122"/>
              </a:rPr>
              <a:t>北大学生</a:t>
            </a:r>
            <a:r>
              <a:rPr lang="zh-CN" altLang="en-US" sz="2800" b="1" smtClean="0">
                <a:ea typeface="楷体_GB2312" pitchFamily="49" charset="-122"/>
              </a:rPr>
              <a:t>“</a:t>
            </a:r>
            <a:r>
              <a:rPr lang="zh-CN" altLang="en-US" sz="2800" b="1" smtClean="0">
                <a:latin typeface="楷体_GB2312" pitchFamily="49" charset="-122"/>
                <a:ea typeface="楷体_GB2312" pitchFamily="49" charset="-122"/>
              </a:rPr>
              <a:t>经常</a:t>
            </a:r>
            <a:r>
              <a:rPr lang="zh-CN" altLang="en-US" sz="2800" b="1" smtClean="0">
                <a:ea typeface="楷体_GB2312" pitchFamily="49" charset="-122"/>
              </a:rPr>
              <a:t>”</a:t>
            </a:r>
            <a:r>
              <a:rPr lang="zh-CN" altLang="en-US" sz="2800" b="1" smtClean="0">
                <a:latin typeface="楷体_GB2312" pitchFamily="49" charset="-122"/>
                <a:ea typeface="楷体_GB2312" pitchFamily="49" charset="-122"/>
              </a:rPr>
              <a:t>或</a:t>
            </a:r>
            <a:r>
              <a:rPr lang="zh-CN" altLang="en-US" sz="2800" b="1" smtClean="0">
                <a:ea typeface="楷体_GB2312" pitchFamily="49" charset="-122"/>
              </a:rPr>
              <a:t>“</a:t>
            </a:r>
            <a:r>
              <a:rPr lang="zh-CN" altLang="en-US" sz="2800" b="1" smtClean="0">
                <a:latin typeface="楷体_GB2312" pitchFamily="49" charset="-122"/>
                <a:ea typeface="楷体_GB2312" pitchFamily="49" charset="-122"/>
              </a:rPr>
              <a:t>多次</a:t>
            </a:r>
            <a:r>
              <a:rPr lang="zh-CN" altLang="en-US" sz="2800" b="1" smtClean="0">
                <a:ea typeface="楷体_GB2312" pitchFamily="49" charset="-122"/>
              </a:rPr>
              <a:t>”</a:t>
            </a:r>
            <a:r>
              <a:rPr lang="zh-CN" altLang="en-US" sz="2800" b="1" smtClean="0">
                <a:latin typeface="楷体_GB2312" pitchFamily="49" charset="-122"/>
                <a:ea typeface="楷体_GB2312" pitchFamily="49" charset="-122"/>
              </a:rPr>
              <a:t>使用外文网络资源和外文教材的比例分别为</a:t>
            </a:r>
            <a:r>
              <a:rPr lang="en-US" altLang="zh-CN" sz="2800" b="1" smtClean="0">
                <a:latin typeface="楷体_GB2312" pitchFamily="49" charset="-122"/>
                <a:ea typeface="楷体_GB2312" pitchFamily="49" charset="-122"/>
              </a:rPr>
              <a:t>38.2</a:t>
            </a:r>
            <a:r>
              <a:rPr lang="zh-CN" altLang="en-US" sz="2800" b="1" smtClean="0">
                <a:latin typeface="楷体_GB2312" pitchFamily="49" charset="-122"/>
                <a:ea typeface="楷体_GB2312" pitchFamily="49" charset="-122"/>
              </a:rPr>
              <a:t>％和</a:t>
            </a:r>
            <a:r>
              <a:rPr lang="en-US" altLang="zh-CN" sz="2800" b="1" smtClean="0">
                <a:latin typeface="楷体_GB2312" pitchFamily="49" charset="-122"/>
                <a:ea typeface="楷体_GB2312" pitchFamily="49" charset="-122"/>
              </a:rPr>
              <a:t>40.1%</a:t>
            </a:r>
            <a:r>
              <a:rPr lang="zh-CN" altLang="en-US" sz="2800" b="1" smtClean="0">
                <a:latin typeface="楷体_GB2312" pitchFamily="49" charset="-122"/>
                <a:ea typeface="楷体_GB2312" pitchFamily="49" charset="-122"/>
              </a:rPr>
              <a:t>；</a:t>
            </a:r>
          </a:p>
          <a:p>
            <a:pPr>
              <a:lnSpc>
                <a:spcPct val="110000"/>
              </a:lnSpc>
            </a:pPr>
            <a:r>
              <a:rPr lang="zh-CN" altLang="en-US" sz="2800" b="1" smtClean="0">
                <a:ea typeface="楷体_GB2312" pitchFamily="49" charset="-122"/>
              </a:rPr>
              <a:t>“</a:t>
            </a:r>
            <a:r>
              <a:rPr lang="zh-CN" altLang="en-US" sz="2800" b="1" smtClean="0">
                <a:latin typeface="楷体_GB2312" pitchFamily="49" charset="-122"/>
                <a:ea typeface="楷体_GB2312" pitchFamily="49" charset="-122"/>
              </a:rPr>
              <a:t>经常</a:t>
            </a:r>
            <a:r>
              <a:rPr lang="zh-CN" altLang="en-US" sz="2800" b="1" smtClean="0">
                <a:ea typeface="楷体_GB2312" pitchFamily="49" charset="-122"/>
              </a:rPr>
              <a:t>”</a:t>
            </a:r>
            <a:r>
              <a:rPr lang="zh-CN" altLang="en-US" sz="2800" b="1" smtClean="0">
                <a:latin typeface="楷体_GB2312" pitchFamily="49" charset="-122"/>
                <a:ea typeface="楷体_GB2312" pitchFamily="49" charset="-122"/>
              </a:rPr>
              <a:t>或</a:t>
            </a:r>
            <a:r>
              <a:rPr lang="zh-CN" altLang="en-US" sz="2800" b="1" smtClean="0">
                <a:ea typeface="楷体_GB2312" pitchFamily="49" charset="-122"/>
              </a:rPr>
              <a:t>“</a:t>
            </a:r>
            <a:r>
              <a:rPr lang="zh-CN" altLang="en-US" sz="2800" b="1" smtClean="0">
                <a:latin typeface="楷体_GB2312" pitchFamily="49" charset="-122"/>
                <a:ea typeface="楷体_GB2312" pitchFamily="49" charset="-122"/>
              </a:rPr>
              <a:t>多次</a:t>
            </a:r>
            <a:r>
              <a:rPr lang="zh-CN" altLang="en-US" sz="2800" b="1" smtClean="0">
                <a:ea typeface="楷体_GB2312" pitchFamily="49" charset="-122"/>
              </a:rPr>
              <a:t>”</a:t>
            </a:r>
            <a:r>
              <a:rPr lang="zh-CN" altLang="en-US" sz="2800" b="1" smtClean="0">
                <a:latin typeface="楷体_GB2312" pitchFamily="49" charset="-122"/>
                <a:ea typeface="楷体_GB2312" pitchFamily="49" charset="-122"/>
              </a:rPr>
              <a:t>选修外教或外语授课的课程、参加国际会议、报告者的比例都只有</a:t>
            </a:r>
            <a:r>
              <a:rPr lang="en-US" altLang="zh-CN" sz="2800" b="1" smtClean="0">
                <a:latin typeface="楷体_GB2312" pitchFamily="49" charset="-122"/>
                <a:ea typeface="楷体_GB2312" pitchFamily="49" charset="-122"/>
              </a:rPr>
              <a:t>14.2%</a:t>
            </a:r>
            <a:r>
              <a:rPr lang="zh-CN" altLang="en-US" sz="2800" b="1" smtClean="0">
                <a:latin typeface="楷体_GB2312" pitchFamily="49" charset="-122"/>
                <a:ea typeface="楷体_GB2312" pitchFamily="49" charset="-122"/>
              </a:rPr>
              <a:t>，</a:t>
            </a:r>
            <a:r>
              <a:rPr lang="zh-CN" altLang="en-US" sz="2800" b="1" smtClean="0">
                <a:ea typeface="楷体_GB2312" pitchFamily="49" charset="-122"/>
              </a:rPr>
              <a:t>“</a:t>
            </a:r>
            <a:r>
              <a:rPr lang="zh-CN" altLang="en-US" sz="2800" b="1" smtClean="0">
                <a:latin typeface="楷体_GB2312" pitchFamily="49" charset="-122"/>
                <a:ea typeface="楷体_GB2312" pitchFamily="49" charset="-122"/>
              </a:rPr>
              <a:t>经常</a:t>
            </a:r>
            <a:r>
              <a:rPr lang="zh-CN" altLang="en-US" sz="2800" b="1" smtClean="0">
                <a:ea typeface="楷体_GB2312" pitchFamily="49" charset="-122"/>
              </a:rPr>
              <a:t>”</a:t>
            </a:r>
            <a:r>
              <a:rPr lang="zh-CN" altLang="en-US" sz="2800" b="1" smtClean="0">
                <a:latin typeface="楷体_GB2312" pitchFamily="49" charset="-122"/>
                <a:ea typeface="楷体_GB2312" pitchFamily="49" charset="-122"/>
              </a:rPr>
              <a:t>或</a:t>
            </a:r>
            <a:r>
              <a:rPr lang="zh-CN" altLang="en-US" sz="2800" b="1" smtClean="0">
                <a:ea typeface="楷体_GB2312" pitchFamily="49" charset="-122"/>
              </a:rPr>
              <a:t>“</a:t>
            </a:r>
            <a:r>
              <a:rPr lang="zh-CN" altLang="en-US" sz="2800" b="1" smtClean="0">
                <a:latin typeface="楷体_GB2312" pitchFamily="49" charset="-122"/>
                <a:ea typeface="楷体_GB2312" pitchFamily="49" charset="-122"/>
              </a:rPr>
              <a:t>多次</a:t>
            </a:r>
            <a:r>
              <a:rPr lang="zh-CN" altLang="en-US" sz="2800" b="1" smtClean="0">
                <a:ea typeface="楷体_GB2312" pitchFamily="49" charset="-122"/>
              </a:rPr>
              <a:t>”</a:t>
            </a:r>
            <a:r>
              <a:rPr lang="zh-CN" altLang="en-US" sz="2800" b="1" smtClean="0">
                <a:latin typeface="楷体_GB2312" pitchFamily="49" charset="-122"/>
                <a:ea typeface="楷体_GB2312" pitchFamily="49" charset="-122"/>
              </a:rPr>
              <a:t>与国际学生交流的比例只有</a:t>
            </a:r>
            <a:r>
              <a:rPr lang="en-US" altLang="zh-CN" sz="2800" b="1" smtClean="0">
                <a:latin typeface="楷体_GB2312" pitchFamily="49" charset="-122"/>
                <a:ea typeface="楷体_GB2312" pitchFamily="49" charset="-122"/>
              </a:rPr>
              <a:t>12.6%</a:t>
            </a:r>
            <a:r>
              <a:rPr lang="zh-CN" altLang="en-US" sz="2800" b="1" smtClean="0">
                <a:latin typeface="楷体_GB2312" pitchFamily="49" charset="-122"/>
                <a:ea typeface="楷体_GB2312" pitchFamily="49" charset="-122"/>
              </a:rPr>
              <a:t>。</a:t>
            </a:r>
          </a:p>
          <a:p>
            <a:pPr>
              <a:lnSpc>
                <a:spcPct val="110000"/>
              </a:lnSpc>
            </a:pPr>
            <a:r>
              <a:rPr lang="zh-CN" altLang="en-US" sz="2800" b="1" smtClean="0">
                <a:latin typeface="楷体_GB2312" pitchFamily="49" charset="-122"/>
                <a:ea typeface="楷体_GB2312" pitchFamily="49" charset="-122"/>
              </a:rPr>
              <a:t>而从不参加校内国际会议、报告、从不与国际学生交流的学生比例均超过</a:t>
            </a:r>
            <a:r>
              <a:rPr lang="en-US" altLang="zh-CN" sz="2800" b="1" smtClean="0">
                <a:latin typeface="楷体_GB2312" pitchFamily="49" charset="-122"/>
                <a:ea typeface="楷体_GB2312" pitchFamily="49" charset="-122"/>
              </a:rPr>
              <a:t>40%</a:t>
            </a:r>
            <a:r>
              <a:rPr lang="zh-CN" altLang="en-US" sz="2800" b="1" smtClean="0">
                <a:latin typeface="楷体_GB2312" pitchFamily="49" charset="-122"/>
                <a:ea typeface="楷体_GB2312" pitchFamily="49" charset="-122"/>
              </a:rPr>
              <a:t>，</a:t>
            </a:r>
          </a:p>
          <a:p>
            <a:pPr>
              <a:lnSpc>
                <a:spcPct val="110000"/>
              </a:lnSpc>
            </a:pPr>
            <a:r>
              <a:rPr lang="zh-CN" altLang="en-US" sz="2800" b="1" smtClean="0">
                <a:latin typeface="楷体_GB2312" pitchFamily="49" charset="-122"/>
                <a:ea typeface="楷体_GB2312" pitchFamily="49" charset="-122"/>
              </a:rPr>
              <a:t>有超过</a:t>
            </a:r>
            <a:r>
              <a:rPr lang="en-US" altLang="zh-CN" sz="2800" b="1" smtClean="0">
                <a:latin typeface="楷体_GB2312" pitchFamily="49" charset="-122"/>
                <a:ea typeface="楷体_GB2312" pitchFamily="49" charset="-122"/>
              </a:rPr>
              <a:t>30%</a:t>
            </a:r>
            <a:r>
              <a:rPr lang="zh-CN" altLang="en-US" sz="2800" b="1" smtClean="0">
                <a:latin typeface="楷体_GB2312" pitchFamily="49" charset="-122"/>
                <a:ea typeface="楷体_GB2312" pitchFamily="49" charset="-122"/>
              </a:rPr>
              <a:t>的学生从不阅读外文学术论文。</a:t>
            </a:r>
            <a:r>
              <a:rPr lang="zh-CN" altLang="en-US" smtClean="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zh-CN" altLang="en-US" b="1" smtClean="0">
                <a:ea typeface="黑体" pitchFamily="49" charset="-122"/>
              </a:rPr>
              <a:t>发言主要内容</a:t>
            </a:r>
          </a:p>
        </p:txBody>
      </p:sp>
      <p:sp>
        <p:nvSpPr>
          <p:cNvPr id="5123" name="Rectangle 3"/>
          <p:cNvSpPr>
            <a:spLocks noGrp="1" noChangeArrowheads="1"/>
          </p:cNvSpPr>
          <p:nvPr>
            <p:ph idx="1"/>
          </p:nvPr>
        </p:nvSpPr>
        <p:spPr>
          <a:xfrm>
            <a:off x="179388" y="1557338"/>
            <a:ext cx="8713787" cy="4967287"/>
          </a:xfrm>
        </p:spPr>
        <p:txBody>
          <a:bodyPr/>
          <a:lstStyle/>
          <a:p>
            <a:pPr algn="just" eaLnBrk="1" hangingPunct="1">
              <a:buFontTx/>
              <a:buNone/>
            </a:pPr>
            <a:r>
              <a:rPr lang="zh-CN" altLang="en-US" b="1" smtClean="0">
                <a:ea typeface="楷体_GB2312" pitchFamily="49" charset="-122"/>
              </a:rPr>
              <a:t>一、功利价值与理性价值相结合</a:t>
            </a:r>
            <a:endParaRPr lang="en-US" altLang="zh-CN" b="1" smtClean="0"/>
          </a:p>
          <a:p>
            <a:pPr algn="just" eaLnBrk="1" hangingPunct="1">
              <a:buFontTx/>
              <a:buNone/>
            </a:pPr>
            <a:r>
              <a:rPr lang="zh-CN" altLang="en-US" b="1" smtClean="0">
                <a:ea typeface="楷体_GB2312" pitchFamily="49" charset="-122"/>
              </a:rPr>
              <a:t>二、以我为主与兼容并蓄相结合</a:t>
            </a:r>
            <a:endParaRPr lang="en-US" altLang="zh-CN" b="1" smtClean="0"/>
          </a:p>
          <a:p>
            <a:pPr eaLnBrk="1" hangingPunct="1">
              <a:buFontTx/>
              <a:buNone/>
            </a:pPr>
            <a:r>
              <a:rPr lang="zh-CN" altLang="en-US" b="1" smtClean="0"/>
              <a:t>三、交流活动与教学过程</a:t>
            </a:r>
            <a:r>
              <a:rPr lang="zh-CN" altLang="en-US" b="1" smtClean="0">
                <a:ea typeface="楷体_GB2312" pitchFamily="49" charset="-122"/>
              </a:rPr>
              <a:t>相结合</a:t>
            </a:r>
            <a:endParaRPr lang="en-US" altLang="zh-CN" b="1" smtClean="0"/>
          </a:p>
          <a:p>
            <a:pPr eaLnBrk="1" hangingPunct="1">
              <a:buFontTx/>
              <a:buNone/>
            </a:pPr>
            <a:r>
              <a:rPr lang="zh-CN" altLang="en-US" b="1" smtClean="0"/>
              <a:t>四、加大投入与开发资源</a:t>
            </a:r>
            <a:r>
              <a:rPr lang="zh-CN" altLang="en-US" b="1" smtClean="0">
                <a:ea typeface="楷体_GB2312" pitchFamily="49" charset="-122"/>
              </a:rPr>
              <a:t>相结合</a:t>
            </a:r>
            <a:endParaRPr lang="en-US" altLang="zh-CN" b="1" smtClean="0"/>
          </a:p>
          <a:p>
            <a:pPr eaLnBrk="1" hangingPunct="1">
              <a:buFontTx/>
              <a:buNone/>
            </a:pPr>
            <a:r>
              <a:rPr lang="zh-CN" altLang="en-US" b="1" smtClean="0"/>
              <a:t>五、平等合作与保障安全</a:t>
            </a:r>
            <a:r>
              <a:rPr lang="zh-CN" altLang="en-US" b="1" smtClean="0">
                <a:ea typeface="楷体_GB2312" pitchFamily="49" charset="-122"/>
              </a:rPr>
              <a:t>相结合</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zh-CN" altLang="en-US" b="1" smtClean="0">
                <a:ea typeface="黑体" pitchFamily="49" charset="-122"/>
              </a:rPr>
              <a:t>师生是高校国际化的活动主体</a:t>
            </a:r>
          </a:p>
        </p:txBody>
      </p:sp>
      <p:sp>
        <p:nvSpPr>
          <p:cNvPr id="41987" name="Rectangle 3"/>
          <p:cNvSpPr>
            <a:spLocks noGrp="1" noChangeArrowheads="1"/>
          </p:cNvSpPr>
          <p:nvPr>
            <p:ph idx="1"/>
          </p:nvPr>
        </p:nvSpPr>
        <p:spPr/>
        <p:txBody>
          <a:bodyPr/>
          <a:lstStyle/>
          <a:p>
            <a:pPr>
              <a:lnSpc>
                <a:spcPct val="110000"/>
              </a:lnSpc>
            </a:pPr>
            <a:r>
              <a:rPr lang="zh-CN" altLang="en-US" sz="2800" b="1" smtClean="0">
                <a:ea typeface="楷体_GB2312" pitchFamily="49" charset="-122"/>
              </a:rPr>
              <a:t>人才培养主要是通过教学过程改革与校园文化建设来实现的。要在教学过程中增加国际化的元素，在校园内建设国际化的环境，需要解决国际化活动主体的问题。</a:t>
            </a:r>
          </a:p>
          <a:p>
            <a:pPr>
              <a:lnSpc>
                <a:spcPct val="110000"/>
              </a:lnSpc>
            </a:pPr>
            <a:r>
              <a:rPr lang="zh-CN" altLang="en-US" sz="2800" b="1" smtClean="0">
                <a:ea typeface="楷体_GB2312" pitchFamily="49" charset="-122"/>
              </a:rPr>
              <a:t>学校的培养目标、教育计划、教学大纲等要增加国际化元素，教学内容、教学方法的改革，要靠教师自觉地去探索和实施。同时，也要靠激发学生的主动性去积极地配合，自主地进行学习。</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zh-CN" altLang="en-US" b="1" smtClean="0">
                <a:latin typeface="黑体" pitchFamily="49" charset="-122"/>
                <a:ea typeface="黑体" pitchFamily="49" charset="-122"/>
              </a:rPr>
              <a:t>维持适应性和稳定性的平衡</a:t>
            </a:r>
          </a:p>
        </p:txBody>
      </p:sp>
      <p:sp>
        <p:nvSpPr>
          <p:cNvPr id="43011" name="Rectangle 3"/>
          <p:cNvSpPr>
            <a:spLocks noGrp="1" noChangeArrowheads="1"/>
          </p:cNvSpPr>
          <p:nvPr>
            <p:ph idx="1"/>
          </p:nvPr>
        </p:nvSpPr>
        <p:spPr>
          <a:xfrm>
            <a:off x="457200" y="1600200"/>
            <a:ext cx="8291513" cy="4924425"/>
          </a:xfrm>
        </p:spPr>
        <p:txBody>
          <a:bodyPr/>
          <a:lstStyle/>
          <a:p>
            <a:pPr>
              <a:lnSpc>
                <a:spcPct val="110000"/>
              </a:lnSpc>
            </a:pPr>
            <a:r>
              <a:rPr lang="zh-CN" altLang="en-US" sz="2400" b="1" smtClean="0">
                <a:latin typeface="楷体_GB2312" pitchFamily="49" charset="-122"/>
                <a:ea typeface="楷体_GB2312" pitchFamily="49" charset="-122"/>
              </a:rPr>
              <a:t>外部的变化对高等学校内部变革并不是简单的刺激</a:t>
            </a:r>
            <a:r>
              <a:rPr lang="en-US" altLang="zh-CN" sz="2400" b="1" smtClean="0">
                <a:ea typeface="楷体_GB2312" pitchFamily="49" charset="-122"/>
              </a:rPr>
              <a:t>·</a:t>
            </a:r>
            <a:r>
              <a:rPr lang="zh-CN" altLang="en-US" sz="2400" b="1" smtClean="0">
                <a:latin typeface="楷体_GB2312" pitchFamily="49" charset="-122"/>
                <a:ea typeface="楷体_GB2312" pitchFamily="49" charset="-122"/>
              </a:rPr>
              <a:t>反应的关系。学科的内在逻辑必然要干预高教系统对外界变化的反应过程。学校教师和学生都具有一种强烈的学科信念，它有可能使思想僵化，不能依会环境对教育提出的需求，引导他们运用教育内部规律指据环境的变化灵活地调整自己扮演的角色，从而成为变革的阻力。</a:t>
            </a:r>
          </a:p>
          <a:p>
            <a:pPr>
              <a:lnSpc>
                <a:spcPct val="110000"/>
              </a:lnSpc>
            </a:pPr>
            <a:r>
              <a:rPr lang="zh-CN" altLang="en-US" sz="2400" b="1" smtClean="0">
                <a:latin typeface="楷体_GB2312" pitchFamily="49" charset="-122"/>
                <a:ea typeface="楷体_GB2312" pitchFamily="49" charset="-122"/>
              </a:rPr>
              <a:t>要引导广大师生正确认识和把握社导教育改革实践活动，更好地反映社会的客观需要，帮助他们在教育国际化发展中维持适应性和稳定性的动态平衡。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zh-CN" altLang="en-US" b="1" smtClean="0">
                <a:ea typeface="黑体" pitchFamily="49" charset="-122"/>
              </a:rPr>
              <a:t>开发资源</a:t>
            </a:r>
          </a:p>
        </p:txBody>
      </p:sp>
      <p:sp>
        <p:nvSpPr>
          <p:cNvPr id="44035" name="Rectangle 3"/>
          <p:cNvSpPr>
            <a:spLocks noGrp="1" noChangeArrowheads="1"/>
          </p:cNvSpPr>
          <p:nvPr>
            <p:ph idx="1"/>
          </p:nvPr>
        </p:nvSpPr>
        <p:spPr/>
        <p:txBody>
          <a:bodyPr/>
          <a:lstStyle/>
          <a:p>
            <a:r>
              <a:rPr lang="zh-CN" altLang="en-US" b="1" smtClean="0">
                <a:latin typeface="楷体_GB2312" pitchFamily="49" charset="-122"/>
                <a:ea typeface="楷体_GB2312" pitchFamily="49" charset="-122"/>
              </a:rPr>
              <a:t>重视国际化的载体作用</a:t>
            </a:r>
            <a:r>
              <a:rPr lang="en-US" altLang="zh-CN" b="1" smtClean="0">
                <a:latin typeface="楷体_GB2312" pitchFamily="49" charset="-122"/>
                <a:ea typeface="楷体_GB2312" pitchFamily="49" charset="-122"/>
              </a:rPr>
              <a:t>,</a:t>
            </a:r>
            <a:r>
              <a:rPr lang="zh-CN" altLang="en-US" b="1" smtClean="0">
                <a:latin typeface="楷体_GB2312" pitchFamily="49" charset="-122"/>
                <a:ea typeface="楷体_GB2312" pitchFamily="49" charset="-122"/>
              </a:rPr>
              <a:t>充分发挥留学人员和外聘专家的特殊作用。</a:t>
            </a:r>
          </a:p>
          <a:p>
            <a:r>
              <a:rPr lang="zh-CN" altLang="en-US" b="1" smtClean="0">
                <a:latin typeface="楷体_GB2312" pitchFamily="49" charset="-122"/>
                <a:ea typeface="楷体_GB2312" pitchFamily="49" charset="-122"/>
              </a:rPr>
              <a:t>努力实现国际化资源资源共享。</a:t>
            </a:r>
          </a:p>
          <a:p>
            <a:r>
              <a:rPr lang="zh-CN" altLang="en-US" b="1" smtClean="0">
                <a:latin typeface="楷体_GB2312" pitchFamily="49" charset="-122"/>
                <a:ea typeface="楷体_GB2312" pitchFamily="49" charset="-122"/>
              </a:rPr>
              <a:t>快速提高信息资源的流通和转播速度。</a:t>
            </a:r>
          </a:p>
          <a:p>
            <a:endParaRPr lang="en-US" altLang="zh-CN" smtClean="0"/>
          </a:p>
        </p:txBody>
      </p:sp>
    </p:spTree>
  </p:cSld>
  <p:clrMapOvr>
    <a:masterClrMapping/>
  </p:clrMapOvr>
  <p:transition advTm="0"/>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矩形 3"/>
          <p:cNvSpPr>
            <a:spLocks noChangeArrowheads="1"/>
          </p:cNvSpPr>
          <p:nvPr/>
        </p:nvSpPr>
        <p:spPr bwMode="auto">
          <a:xfrm>
            <a:off x="1331913" y="1484313"/>
            <a:ext cx="6553200" cy="1570037"/>
          </a:xfrm>
          <a:prstGeom prst="rect">
            <a:avLst/>
          </a:prstGeom>
          <a:noFill/>
          <a:ln w="9525">
            <a:noFill/>
            <a:miter lim="800000"/>
            <a:headEnd/>
            <a:tailEnd/>
          </a:ln>
        </p:spPr>
        <p:txBody>
          <a:bodyPr>
            <a:spAutoFit/>
          </a:bodyPr>
          <a:lstStyle/>
          <a:p>
            <a:r>
              <a:rPr lang="zh-CN" altLang="en-US" sz="4800" b="1">
                <a:latin typeface="黑体" pitchFamily="49" charset="-122"/>
                <a:ea typeface="黑体" pitchFamily="49" charset="-122"/>
              </a:rPr>
              <a:t>五、平等合作与保障安全相结合</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026"/>
          <p:cNvSpPr>
            <a:spLocks noGrp="1" noChangeArrowheads="1"/>
          </p:cNvSpPr>
          <p:nvPr>
            <p:ph type="title"/>
          </p:nvPr>
        </p:nvSpPr>
        <p:spPr/>
        <p:txBody>
          <a:bodyPr/>
          <a:lstStyle/>
          <a:p>
            <a:pPr eaLnBrk="1" hangingPunct="1"/>
            <a:r>
              <a:rPr lang="zh-CN" altLang="en-US" b="1" smtClean="0">
                <a:ea typeface="黑体" pitchFamily="49" charset="-122"/>
              </a:rPr>
              <a:t>超长板效应</a:t>
            </a:r>
            <a:endParaRPr lang="zh-CN" altLang="en-US" smtClean="0">
              <a:ea typeface="黑体" pitchFamily="49" charset="-122"/>
            </a:endParaRPr>
          </a:p>
        </p:txBody>
      </p:sp>
      <p:sp>
        <p:nvSpPr>
          <p:cNvPr id="46083" name="Rectangle 1027"/>
          <p:cNvSpPr>
            <a:spLocks noGrp="1" noChangeArrowheads="1"/>
          </p:cNvSpPr>
          <p:nvPr>
            <p:ph idx="1"/>
          </p:nvPr>
        </p:nvSpPr>
        <p:spPr/>
        <p:txBody>
          <a:bodyPr/>
          <a:lstStyle/>
          <a:p>
            <a:pPr algn="just" eaLnBrk="1" hangingPunct="1">
              <a:lnSpc>
                <a:spcPct val="120000"/>
              </a:lnSpc>
            </a:pPr>
            <a:r>
              <a:rPr lang="zh-CN" altLang="en-US" sz="2400" b="1" smtClean="0">
                <a:ea typeface="楷体_GB2312" pitchFamily="49" charset="-122"/>
              </a:rPr>
              <a:t>现代经济管理学中有个著名的“木桶原理”，指一个由长短不齐的木板圈成的木桶，其容量是由最短的那块木板决定的，其他的木板再长也没有用。</a:t>
            </a:r>
            <a:endParaRPr lang="zh-CN" altLang="en-US" sz="2400" smtClean="0">
              <a:ea typeface="楷体_GB2312" pitchFamily="49" charset="-122"/>
            </a:endParaRPr>
          </a:p>
          <a:p>
            <a:pPr algn="just" eaLnBrk="1" hangingPunct="1">
              <a:lnSpc>
                <a:spcPct val="120000"/>
              </a:lnSpc>
            </a:pPr>
            <a:r>
              <a:rPr lang="zh-CN" altLang="en-US" sz="2400" b="1" smtClean="0">
                <a:ea typeface="楷体_GB2312" pitchFamily="49" charset="-122"/>
              </a:rPr>
              <a:t>而对于高等教育的学术发展而言，其规律可能正好相反。通过国家或地区之间的交流与合作，可以实现一种“ 超长板效应”，即在合作共同体中的每个学校的教学、科研水平不仅会由“最长的那块木板”决定，甚至会通过合作中的互动，最终实现跨越式发展，上升到一个更高的水平。</a:t>
            </a:r>
            <a:endParaRPr lang="zh-CN" altLang="en-US" sz="2400" smtClean="0">
              <a:ea typeface="楷体_GB2312" pitchFamily="49" charset="-122"/>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标题 1"/>
          <p:cNvSpPr>
            <a:spLocks noGrp="1" noChangeArrowheads="1"/>
          </p:cNvSpPr>
          <p:nvPr>
            <p:ph type="title"/>
          </p:nvPr>
        </p:nvSpPr>
        <p:spPr/>
        <p:txBody>
          <a:bodyPr/>
          <a:lstStyle/>
          <a:p>
            <a:r>
              <a:rPr lang="zh-CN" altLang="en-US" b="1" smtClean="0">
                <a:latin typeface="黑体" pitchFamily="49" charset="-122"/>
                <a:ea typeface="黑体" pitchFamily="49" charset="-122"/>
              </a:rPr>
              <a:t>配合双一流建设</a:t>
            </a:r>
          </a:p>
        </p:txBody>
      </p:sp>
      <p:sp>
        <p:nvSpPr>
          <p:cNvPr id="47107" name="内容占位符 2"/>
          <p:cNvSpPr>
            <a:spLocks noGrp="1" noChangeArrowheads="1"/>
          </p:cNvSpPr>
          <p:nvPr>
            <p:ph idx="1"/>
          </p:nvPr>
        </p:nvSpPr>
        <p:spPr/>
        <p:txBody>
          <a:bodyPr/>
          <a:lstStyle/>
          <a:p>
            <a:r>
              <a:rPr lang="zh-CN" altLang="zh-CN" sz="2400" b="1" smtClean="0"/>
              <a:t>助推一流大学和一流学科建设方面，坚持“一靠引进、二靠合作、三靠借鉴”的思路。面向一流学科专业、一流师资，面向人才、科研、课程互认，借鉴管理经验和治理结构。</a:t>
            </a:r>
          </a:p>
          <a:p>
            <a:r>
              <a:rPr lang="zh-CN" altLang="zh-CN" sz="2400" b="1" smtClean="0"/>
              <a:t>促进高校科技国际协同创新方面，提出“参与、建设、合建、引进”的组合拳，参与重大科学计划和科学工程，建设高水平国际联合科研平台，合建海外科教、创新基地，引进来自全球范围的高层次人才。</a:t>
            </a:r>
          </a:p>
          <a:p>
            <a:r>
              <a:rPr lang="zh-CN" altLang="zh-CN" sz="2400" b="1" smtClean="0"/>
              <a:t>加快高水平师资队伍建设方面，强调把高水平师资队伍作为教育的第一资源，突出把牢“两个抓手”：一是抓培养。二是抓引进。</a:t>
            </a:r>
          </a:p>
          <a:p>
            <a:endParaRPr lang="zh-CN" altLang="en-US" sz="2400" b="1"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标题 1"/>
          <p:cNvSpPr>
            <a:spLocks noGrp="1" noChangeArrowheads="1"/>
          </p:cNvSpPr>
          <p:nvPr>
            <p:ph type="title"/>
          </p:nvPr>
        </p:nvSpPr>
        <p:spPr/>
        <p:txBody>
          <a:bodyPr/>
          <a:lstStyle/>
          <a:p>
            <a:r>
              <a:rPr lang="zh-CN" altLang="en-US" b="1" smtClean="0">
                <a:latin typeface="黑体" pitchFamily="49" charset="-122"/>
                <a:ea typeface="黑体" pitchFamily="49" charset="-122"/>
              </a:rPr>
              <a:t>保障对外交流安全</a:t>
            </a:r>
          </a:p>
        </p:txBody>
      </p:sp>
      <p:sp>
        <p:nvSpPr>
          <p:cNvPr id="48131" name="内容占位符 2"/>
          <p:cNvSpPr>
            <a:spLocks noGrp="1" noChangeArrowheads="1"/>
          </p:cNvSpPr>
          <p:nvPr>
            <p:ph idx="1"/>
          </p:nvPr>
        </p:nvSpPr>
        <p:spPr/>
        <p:txBody>
          <a:bodyPr/>
          <a:lstStyle/>
          <a:p>
            <a:r>
              <a:rPr lang="zh-CN" altLang="zh-CN" sz="2800" b="1" smtClean="0"/>
              <a:t>习近平总书记强调：“教育对外开放是意识形态领域最敏感的领域，而且是见效最快的领域，台湾的‘太阳花’活动、香港‘占中’活动就是明证，所以一定要把握好，多从政治上考虑问题”。“开放要有门帘、有栅栏、有玻璃门，要进行有效防范”。</a:t>
            </a:r>
            <a:endParaRPr lang="en-US" altLang="zh-CN" sz="2800" b="1" smtClean="0"/>
          </a:p>
          <a:p>
            <a:r>
              <a:rPr lang="zh-CN" altLang="zh-CN" sz="2800" b="1" smtClean="0"/>
              <a:t>强化组织领导，</a:t>
            </a:r>
            <a:r>
              <a:rPr lang="zh-CN" altLang="en-US" sz="2800" b="1" smtClean="0"/>
              <a:t>强化安全意识，是</a:t>
            </a:r>
            <a:r>
              <a:rPr lang="zh-CN" altLang="zh-CN" sz="2800" b="1" smtClean="0"/>
              <a:t>做好新时期教育对外开放事业的首要前提和重要保障</a:t>
            </a:r>
            <a:r>
              <a:rPr lang="zh-CN" altLang="en-US" sz="2800" b="1" smtClean="0"/>
              <a:t>。</a:t>
            </a:r>
            <a:endParaRPr lang="zh-CN" altLang="zh-CN" sz="2800" b="1" smtClean="0"/>
          </a:p>
          <a:p>
            <a:endParaRPr lang="zh-CN" altLang="en-US"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标题 1"/>
          <p:cNvSpPr>
            <a:spLocks noGrp="1" noChangeArrowheads="1"/>
          </p:cNvSpPr>
          <p:nvPr>
            <p:ph type="title"/>
          </p:nvPr>
        </p:nvSpPr>
        <p:spPr/>
        <p:txBody>
          <a:bodyPr/>
          <a:lstStyle/>
          <a:p>
            <a:r>
              <a:rPr lang="zh-CN" altLang="en-US" b="1" smtClean="0">
                <a:latin typeface="黑体" pitchFamily="49" charset="-122"/>
                <a:ea typeface="黑体" pitchFamily="49" charset="-122"/>
              </a:rPr>
              <a:t>国际交流的不平等现象</a:t>
            </a:r>
          </a:p>
        </p:txBody>
      </p:sp>
      <p:sp>
        <p:nvSpPr>
          <p:cNvPr id="49155" name="内容占位符 2"/>
          <p:cNvSpPr>
            <a:spLocks noGrp="1" noChangeArrowheads="1"/>
          </p:cNvSpPr>
          <p:nvPr>
            <p:ph idx="1"/>
          </p:nvPr>
        </p:nvSpPr>
        <p:spPr/>
        <p:txBody>
          <a:bodyPr/>
          <a:lstStyle/>
          <a:p>
            <a:r>
              <a:rPr lang="zh-CN" altLang="zh-CN" sz="2800" b="1" smtClean="0"/>
              <a:t>中心国家对边缘国家通常采用利用、渗透、分化和边际化的四种控制措施，发展中国家应当在国际化过程中注意加强本土化，增强民族性，实现国际交流的多样化，反渗透，不能光是接受，而且要给予。</a:t>
            </a:r>
            <a:endParaRPr lang="en-US" altLang="zh-CN" sz="2800" b="1" smtClean="0"/>
          </a:p>
          <a:p>
            <a:r>
              <a:rPr lang="zh-CN" altLang="zh-CN" sz="2800" b="1" smtClean="0"/>
              <a:t>要认识到在教育国际化的进程中，确实潜藏着文化殖民主义的倾向。如果对此不能有效抵制和防范，则有可能变成某种文化的单向扩张，破坏全球文化的多样性结构，带来文化生态上的灾难性后果。我们应当坚持教育国际化中的文化独立性原则，文化融合和兼容并蓄的原则。</a:t>
            </a:r>
            <a:endParaRPr lang="zh-CN" altLang="en-US" sz="2800" b="1"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685800" y="304800"/>
            <a:ext cx="7772400" cy="1143000"/>
          </a:xfrm>
        </p:spPr>
        <p:txBody>
          <a:bodyPr/>
          <a:lstStyle/>
          <a:p>
            <a:r>
              <a:rPr lang="zh-CN" altLang="en-US" b="1" smtClean="0">
                <a:ea typeface="黑体" pitchFamily="49" charset="-122"/>
              </a:rPr>
              <a:t>抵御西方腐朽文化的侵蚀</a:t>
            </a:r>
          </a:p>
        </p:txBody>
      </p:sp>
      <p:sp>
        <p:nvSpPr>
          <p:cNvPr id="37891" name="Rectangle 3"/>
          <p:cNvSpPr>
            <a:spLocks noGrp="1" noChangeArrowheads="1"/>
          </p:cNvSpPr>
          <p:nvPr>
            <p:ph idx="1"/>
          </p:nvPr>
        </p:nvSpPr>
        <p:spPr>
          <a:xfrm>
            <a:off x="228600" y="1600200"/>
            <a:ext cx="8915400" cy="4724400"/>
          </a:xfrm>
        </p:spPr>
        <p:txBody>
          <a:bodyPr/>
          <a:lstStyle/>
          <a:p>
            <a:pPr algn="just">
              <a:lnSpc>
                <a:spcPct val="110000"/>
              </a:lnSpc>
            </a:pPr>
            <a:r>
              <a:rPr lang="zh-CN" altLang="en-US" sz="2400" b="1" smtClean="0">
                <a:ea typeface="楷体_GB2312" pitchFamily="49" charset="-122"/>
              </a:rPr>
              <a:t>实行国际化，是一个民族环顾世界而产生的生存危机感和对未来社会发展前景的展望而设计的，因此应当以国家主权与民族繁荣为主导思想。必须坚定不移地维护国家主权和民族的生存与发展的权益。</a:t>
            </a:r>
            <a:endParaRPr lang="zh-CN" altLang="en-US" sz="2400" smtClean="0"/>
          </a:p>
          <a:p>
            <a:pPr algn="just">
              <a:lnSpc>
                <a:spcPct val="110000"/>
              </a:lnSpc>
            </a:pPr>
            <a:r>
              <a:rPr lang="zh-CN" altLang="en-US" sz="2400" b="1" smtClean="0">
                <a:ea typeface="楷体_GB2312" pitchFamily="49" charset="-122"/>
              </a:rPr>
              <a:t>正视对外开放后必然出现的各种各样的问题，积极做好思想教育工作，增强青年学生的判断能力和选择能力，帮助他们建立起正确的世界观、人生观和道德观，有效地抵御西方腐朽文化的侵蚀。</a:t>
            </a:r>
            <a:endParaRPr lang="zh-CN" alt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Effect transition="in" filter="box(out)">
                                      <p:cBhvr>
                                        <p:cTn id="7" dur="500"/>
                                        <p:tgtEl>
                                          <p:spTgt spid="37891">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37891">
                                            <p:txEl>
                                              <p:pRg st="1" end="1"/>
                                            </p:txEl>
                                          </p:spTgt>
                                        </p:tgtEl>
                                        <p:attrNameLst>
                                          <p:attrName>style.visibility</p:attrName>
                                        </p:attrNameLst>
                                      </p:cBhvr>
                                      <p:to>
                                        <p:strVal val="visible"/>
                                      </p:to>
                                    </p:set>
                                    <p:animEffect transition="in" filter="box(out)">
                                      <p:cBhvr>
                                        <p:cTn id="12" dur="500"/>
                                        <p:tgtEl>
                                          <p:spTgt spid="37891">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228600" y="457200"/>
            <a:ext cx="8458200" cy="1066800"/>
          </a:xfrm>
        </p:spPr>
        <p:txBody>
          <a:bodyPr/>
          <a:lstStyle/>
          <a:p>
            <a:r>
              <a:rPr lang="zh-CN" altLang="en-US" b="1" smtClean="0">
                <a:ea typeface="黑体" pitchFamily="49" charset="-122"/>
              </a:rPr>
              <a:t>迎来新时期对外开放的春天</a:t>
            </a:r>
          </a:p>
        </p:txBody>
      </p:sp>
      <p:sp>
        <p:nvSpPr>
          <p:cNvPr id="110595" name="Rectangle 3"/>
          <p:cNvSpPr>
            <a:spLocks noGrp="1" noChangeArrowheads="1"/>
          </p:cNvSpPr>
          <p:nvPr>
            <p:ph idx="1"/>
          </p:nvPr>
        </p:nvSpPr>
        <p:spPr>
          <a:xfrm>
            <a:off x="304800" y="1676400"/>
            <a:ext cx="8228013" cy="4992688"/>
          </a:xfrm>
        </p:spPr>
        <p:txBody>
          <a:bodyPr/>
          <a:lstStyle/>
          <a:p>
            <a:pPr algn="just">
              <a:lnSpc>
                <a:spcPct val="110000"/>
              </a:lnSpc>
            </a:pPr>
            <a:r>
              <a:rPr lang="zh-CN" altLang="en-US" b="1" smtClean="0">
                <a:ea typeface="楷体_GB2312" pitchFamily="49" charset="-122"/>
              </a:rPr>
              <a:t>伴随改革开放的不断深入，在党中央的正确引导下，我们有理由相信，高等教育国际化必将得到更大的发展，迎来新时期教育对外开放的又一个春天。</a:t>
            </a:r>
            <a:endParaRPr lang="zh-CN" altLang="en-US" smtClean="0"/>
          </a:p>
          <a:p>
            <a:pPr algn="just">
              <a:lnSpc>
                <a:spcPct val="110000"/>
              </a:lnSpc>
            </a:pPr>
            <a:r>
              <a:rPr lang="zh-CN" altLang="en-US" b="1" smtClean="0">
                <a:ea typeface="楷体_GB2312" pitchFamily="49" charset="-122"/>
              </a:rPr>
              <a:t>它将继续源源不断地为我们带来外界新鲜的气息，为迎接两个一百年大庆培养一批又一批高素质、国际化的人才，见证中华民族的强国之路。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10595">
                                            <p:txEl>
                                              <p:pRg st="0" end="0"/>
                                            </p:txEl>
                                          </p:spTgt>
                                        </p:tgtEl>
                                        <p:attrNameLst>
                                          <p:attrName>style.visibility</p:attrName>
                                        </p:attrNameLst>
                                      </p:cBhvr>
                                      <p:to>
                                        <p:strVal val="visible"/>
                                      </p:to>
                                    </p:set>
                                    <p:animEffect transition="in" filter="box(out)">
                                      <p:cBhvr>
                                        <p:cTn id="7" dur="500"/>
                                        <p:tgtEl>
                                          <p:spTgt spid="110595">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10595">
                                            <p:txEl>
                                              <p:pRg st="1" end="1"/>
                                            </p:txEl>
                                          </p:spTgt>
                                        </p:tgtEl>
                                        <p:attrNameLst>
                                          <p:attrName>style.visibility</p:attrName>
                                        </p:attrNameLst>
                                      </p:cBhvr>
                                      <p:to>
                                        <p:strVal val="visible"/>
                                      </p:to>
                                    </p:set>
                                    <p:animEffect transition="in" filter="box(out)">
                                      <p:cBhvr>
                                        <p:cTn id="12" dur="500"/>
                                        <p:tgtEl>
                                          <p:spTgt spid="110595">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矩形 3"/>
          <p:cNvSpPr>
            <a:spLocks noChangeArrowheads="1"/>
          </p:cNvSpPr>
          <p:nvPr/>
        </p:nvSpPr>
        <p:spPr bwMode="auto">
          <a:xfrm>
            <a:off x="1476375" y="1628775"/>
            <a:ext cx="5975350" cy="1570038"/>
          </a:xfrm>
          <a:prstGeom prst="rect">
            <a:avLst/>
          </a:prstGeom>
          <a:noFill/>
          <a:ln w="9525">
            <a:noFill/>
            <a:miter lim="800000"/>
            <a:headEnd/>
            <a:tailEnd/>
          </a:ln>
        </p:spPr>
        <p:txBody>
          <a:bodyPr>
            <a:spAutoFit/>
          </a:bodyPr>
          <a:lstStyle/>
          <a:p>
            <a:pPr algn="just"/>
            <a:r>
              <a:rPr lang="zh-CN" altLang="en-US" sz="4800" b="1">
                <a:latin typeface="黑体" pitchFamily="49" charset="-122"/>
                <a:ea typeface="黑体" pitchFamily="49" charset="-122"/>
              </a:rPr>
              <a:t>一、功利价值与理性价值相结合</a:t>
            </a:r>
            <a:endParaRPr lang="en-US" altLang="zh-CN" sz="4800" b="1">
              <a:latin typeface="黑体" pitchFamily="49" charset="-122"/>
              <a:ea typeface="黑体" pitchFamily="49" charset="-122"/>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11188" y="2276475"/>
            <a:ext cx="8229600" cy="1143000"/>
          </a:xfrm>
        </p:spPr>
        <p:txBody>
          <a:bodyPr/>
          <a:lstStyle/>
          <a:p>
            <a:r>
              <a:rPr lang="zh-CN" altLang="en-US" sz="6000" b="1" smtClean="0">
                <a:ea typeface="华文新魏" pitchFamily="2" charset="-122"/>
              </a:rPr>
              <a:t>谢谢！请批评指正！</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defRPr/>
            </a:pPr>
            <a:r>
              <a:rPr lang="zh-CN" altLang="zh-CN" b="1" dirty="0" smtClean="0">
                <a:solidFill>
                  <a:schemeClr val="tx1"/>
                </a:solidFill>
                <a:latin typeface="+mn-lt"/>
                <a:ea typeface="+mn-ea"/>
                <a:cs typeface="+mn-cs"/>
              </a:rPr>
              <a:t>围绕中心、服务大局</a:t>
            </a:r>
            <a:endParaRPr lang="zh-CN" altLang="en-US" b="1" dirty="0"/>
          </a:p>
        </p:txBody>
      </p:sp>
      <p:sp>
        <p:nvSpPr>
          <p:cNvPr id="7171" name="内容占位符 2"/>
          <p:cNvSpPr>
            <a:spLocks noGrp="1" noChangeArrowheads="1"/>
          </p:cNvSpPr>
          <p:nvPr>
            <p:ph idx="1"/>
          </p:nvPr>
        </p:nvSpPr>
        <p:spPr>
          <a:xfrm>
            <a:off x="323850" y="1557338"/>
            <a:ext cx="8496300" cy="4535487"/>
          </a:xfrm>
        </p:spPr>
        <p:txBody>
          <a:bodyPr/>
          <a:lstStyle/>
          <a:p>
            <a:r>
              <a:rPr lang="zh-CN" altLang="zh-CN" sz="2800" b="1" smtClean="0"/>
              <a:t>强调的是服务党和国家工作大局的对外开放宗旨。实际上是做好新时期对外开放工作的价值目标指向。</a:t>
            </a:r>
          </a:p>
          <a:p>
            <a:r>
              <a:rPr lang="zh-CN" altLang="zh-CN" sz="2800" b="1" smtClean="0"/>
              <a:t>坚持“四个全面”战略布局，全面贯彻党的教育方针，以服务党和国家工作大局为宗旨，统筹国内国际两个大局；坚持扩大开放，做强中国教育，推进人文交流</a:t>
            </a:r>
            <a:r>
              <a:rPr lang="zh-CN" altLang="en-US" sz="2800" b="1" smtClean="0"/>
              <a:t>。</a:t>
            </a:r>
            <a:endParaRPr lang="en-US" altLang="zh-CN" sz="2800" b="1" smtClean="0"/>
          </a:p>
          <a:p>
            <a:r>
              <a:rPr lang="zh-CN" altLang="zh-CN" sz="2800" b="1" smtClean="0"/>
              <a:t>不断提升我国教育质量、国家软实力和国际影响力，为实现“两个一百年”奋斗目标和中华民族伟大复兴的中国梦提供有力支撑。</a:t>
            </a:r>
            <a:endParaRPr lang="zh-CN" altLang="en-US" sz="2800" b="1"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4213" y="333375"/>
            <a:ext cx="8229600" cy="1143000"/>
          </a:xfrm>
        </p:spPr>
        <p:txBody>
          <a:bodyPr/>
          <a:lstStyle/>
          <a:p>
            <a:r>
              <a:rPr lang="zh-CN" altLang="en-US" b="1" smtClean="0">
                <a:ea typeface="黑体" pitchFamily="49" charset="-122"/>
              </a:rPr>
              <a:t>教育国际化的价值取向</a:t>
            </a:r>
          </a:p>
        </p:txBody>
      </p:sp>
      <p:sp>
        <p:nvSpPr>
          <p:cNvPr id="8195" name="Rectangle 3"/>
          <p:cNvSpPr>
            <a:spLocks noGrp="1" noChangeArrowheads="1"/>
          </p:cNvSpPr>
          <p:nvPr>
            <p:ph idx="1"/>
          </p:nvPr>
        </p:nvSpPr>
        <p:spPr>
          <a:xfrm>
            <a:off x="395288" y="1773238"/>
            <a:ext cx="8604250" cy="4967287"/>
          </a:xfrm>
        </p:spPr>
        <p:txBody>
          <a:bodyPr/>
          <a:lstStyle/>
          <a:p>
            <a:pPr>
              <a:lnSpc>
                <a:spcPct val="120000"/>
              </a:lnSpc>
            </a:pPr>
            <a:r>
              <a:rPr lang="zh-CN" altLang="en-US" b="1" smtClean="0"/>
              <a:t>教育举办者有自己的价值观；学校的教育者有自己的价值观；学校的被教育者有自己的价值观；不同时期有不同的价值观；不同国家、不同文化有不同的价值观。</a:t>
            </a:r>
            <a:endParaRPr lang="en-US" altLang="zh-CN" b="1" smtClean="0"/>
          </a:p>
          <a:p>
            <a:pPr>
              <a:lnSpc>
                <a:spcPct val="120000"/>
              </a:lnSpc>
            </a:pPr>
            <a:r>
              <a:rPr lang="zh-CN" altLang="en-US" b="1" smtClean="0">
                <a:latin typeface="楷体_GB2312" pitchFamily="49" charset="-122"/>
                <a:ea typeface="楷体_GB2312" pitchFamily="49" charset="-122"/>
              </a:rPr>
              <a:t>改革开放近</a:t>
            </a:r>
            <a:r>
              <a:rPr lang="en-US" altLang="zh-CN" b="1" smtClean="0">
                <a:latin typeface="楷体_GB2312" pitchFamily="49" charset="-122"/>
                <a:ea typeface="楷体_GB2312" pitchFamily="49" charset="-122"/>
              </a:rPr>
              <a:t>40</a:t>
            </a:r>
            <a:r>
              <a:rPr lang="zh-CN" altLang="en-US" b="1" smtClean="0">
                <a:latin typeface="楷体_GB2312" pitchFamily="49" charset="-122"/>
                <a:ea typeface="楷体_GB2312" pitchFamily="49" charset="-122"/>
              </a:rPr>
              <a:t>年来，中国在对外开放方面进行了积极探索，在抬高学术起点、提高教育质量、培养学科带头人和营造学术生态环境等方面，都取得了卓有成效的进步。</a:t>
            </a:r>
          </a:p>
          <a:p>
            <a:pPr>
              <a:lnSpc>
                <a:spcPct val="120000"/>
              </a:lnSpc>
            </a:pPr>
            <a:endParaRPr lang="zh-CN" altLang="en-US" b="1" smtClean="0">
              <a:ea typeface="黑体" pitchFamily="49"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zh-CN" altLang="en-US" b="1" smtClean="0">
                <a:latin typeface="楷体_GB2312" pitchFamily="49" charset="-122"/>
                <a:ea typeface="楷体_GB2312" pitchFamily="49" charset="-122"/>
              </a:rPr>
              <a:t>价值取向功利化</a:t>
            </a:r>
            <a:endParaRPr lang="zh-CN" altLang="en-US" b="1" smtClean="0">
              <a:solidFill>
                <a:schemeClr val="tx1"/>
              </a:solidFill>
              <a:ea typeface="黑体" pitchFamily="49" charset="-122"/>
            </a:endParaRPr>
          </a:p>
        </p:txBody>
      </p:sp>
      <p:sp>
        <p:nvSpPr>
          <p:cNvPr id="9219" name="Rectangle 3"/>
          <p:cNvSpPr>
            <a:spLocks noGrp="1" noChangeArrowheads="1"/>
          </p:cNvSpPr>
          <p:nvPr>
            <p:ph idx="1"/>
          </p:nvPr>
        </p:nvSpPr>
        <p:spPr>
          <a:xfrm>
            <a:off x="457200" y="1600200"/>
            <a:ext cx="8362950" cy="4565650"/>
          </a:xfrm>
        </p:spPr>
        <p:txBody>
          <a:bodyPr/>
          <a:lstStyle/>
          <a:p>
            <a:pPr>
              <a:lnSpc>
                <a:spcPct val="110000"/>
              </a:lnSpc>
            </a:pPr>
            <a:r>
              <a:rPr lang="zh-CN" altLang="en-US" b="1" smtClean="0">
                <a:ea typeface="楷体_GB2312" pitchFamily="49" charset="-122"/>
              </a:rPr>
              <a:t>追求急功近利，缺乏长远意识；</a:t>
            </a:r>
            <a:endParaRPr lang="en-US" altLang="zh-CN" b="1" smtClean="0">
              <a:ea typeface="楷体_GB2312" pitchFamily="49" charset="-122"/>
            </a:endParaRPr>
          </a:p>
          <a:p>
            <a:pPr>
              <a:lnSpc>
                <a:spcPct val="110000"/>
              </a:lnSpc>
            </a:pPr>
            <a:r>
              <a:rPr lang="zh-CN" altLang="en-US" b="1" smtClean="0">
                <a:ea typeface="楷体_GB2312" pitchFamily="49" charset="-122"/>
              </a:rPr>
              <a:t>“被国际化”，缺乏主动意识；</a:t>
            </a:r>
            <a:endParaRPr lang="en-US" altLang="zh-CN" b="1" smtClean="0">
              <a:ea typeface="楷体_GB2312" pitchFamily="49" charset="-122"/>
            </a:endParaRPr>
          </a:p>
          <a:p>
            <a:pPr>
              <a:lnSpc>
                <a:spcPct val="110000"/>
              </a:lnSpc>
            </a:pPr>
            <a:r>
              <a:rPr lang="zh-CN" altLang="en-US" b="1" smtClean="0">
                <a:ea typeface="楷体_GB2312" pitchFamily="49" charset="-122"/>
              </a:rPr>
              <a:t>追求数量指标，缺乏质量意识。</a:t>
            </a:r>
            <a:endParaRPr lang="zh-CN" altLang="en-US" smtClean="0"/>
          </a:p>
          <a:p>
            <a:pPr>
              <a:lnSpc>
                <a:spcPct val="110000"/>
              </a:lnSpc>
            </a:pPr>
            <a:endParaRPr lang="zh-CN" altLang="en-US" b="1" smtClean="0">
              <a:latin typeface="楷体_GB2312" pitchFamily="49" charset="-122"/>
              <a:ea typeface="楷体_GB2312" pitchFamily="49"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zh-CN" altLang="en-US" b="1" smtClean="0">
                <a:ea typeface="黑体" pitchFamily="49" charset="-122"/>
              </a:rPr>
              <a:t>国际化视野的中国现代大学发展</a:t>
            </a:r>
          </a:p>
        </p:txBody>
      </p:sp>
      <p:sp>
        <p:nvSpPr>
          <p:cNvPr id="10243" name="Rectangle 3"/>
          <p:cNvSpPr>
            <a:spLocks noGrp="1" noChangeArrowheads="1"/>
          </p:cNvSpPr>
          <p:nvPr>
            <p:ph idx="1"/>
          </p:nvPr>
        </p:nvSpPr>
        <p:spPr>
          <a:xfrm>
            <a:off x="457200" y="1600200"/>
            <a:ext cx="8218488" cy="4781550"/>
          </a:xfrm>
        </p:spPr>
        <p:txBody>
          <a:bodyPr/>
          <a:lstStyle/>
          <a:p>
            <a:pPr>
              <a:lnSpc>
                <a:spcPct val="120000"/>
              </a:lnSpc>
              <a:buFontTx/>
              <a:buNone/>
            </a:pPr>
            <a:r>
              <a:rPr lang="zh-CN" altLang="en-US" sz="2800" b="1" smtClean="0">
                <a:latin typeface="楷体_GB2312" pitchFamily="49" charset="-122"/>
                <a:ea typeface="楷体_GB2312" pitchFamily="49" charset="-122"/>
              </a:rPr>
              <a:t>（</a:t>
            </a:r>
            <a:r>
              <a:rPr lang="en-US" altLang="zh-CN" sz="2800" b="1" smtClean="0">
                <a:latin typeface="楷体_GB2312" pitchFamily="49" charset="-122"/>
                <a:ea typeface="楷体_GB2312" pitchFamily="49" charset="-122"/>
              </a:rPr>
              <a:t>1</a:t>
            </a:r>
            <a:r>
              <a:rPr lang="zh-CN" altLang="en-US" sz="2800" b="1" smtClean="0">
                <a:latin typeface="楷体_GB2312" pitchFamily="49" charset="-122"/>
                <a:ea typeface="楷体_GB2312" pitchFamily="49" charset="-122"/>
              </a:rPr>
              <a:t>）移植西方模式阶段： 从</a:t>
            </a:r>
            <a:r>
              <a:rPr lang="en-US" altLang="zh-CN" sz="2800" b="1" smtClean="0">
                <a:latin typeface="楷体_GB2312" pitchFamily="49" charset="-122"/>
                <a:ea typeface="楷体_GB2312" pitchFamily="49" charset="-122"/>
              </a:rPr>
              <a:t>1895</a:t>
            </a:r>
            <a:r>
              <a:rPr lang="zh-CN" altLang="en-US" sz="2800" b="1" smtClean="0">
                <a:latin typeface="楷体_GB2312" pitchFamily="49" charset="-122"/>
                <a:ea typeface="楷体_GB2312" pitchFamily="49" charset="-122"/>
              </a:rPr>
              <a:t>至</a:t>
            </a:r>
            <a:r>
              <a:rPr lang="en-US" altLang="zh-CN" sz="2800" b="1" smtClean="0">
                <a:latin typeface="楷体_GB2312" pitchFamily="49" charset="-122"/>
                <a:ea typeface="楷体_GB2312" pitchFamily="49" charset="-122"/>
              </a:rPr>
              <a:t>1911</a:t>
            </a:r>
            <a:r>
              <a:rPr lang="zh-CN" altLang="en-US" sz="2800" b="1" smtClean="0">
                <a:latin typeface="楷体_GB2312" pitchFamily="49" charset="-122"/>
                <a:ea typeface="楷体_GB2312" pitchFamily="49" charset="-122"/>
              </a:rPr>
              <a:t>年辛亥革命前；</a:t>
            </a:r>
          </a:p>
          <a:p>
            <a:pPr>
              <a:lnSpc>
                <a:spcPct val="120000"/>
              </a:lnSpc>
              <a:buFontTx/>
              <a:buNone/>
            </a:pPr>
            <a:r>
              <a:rPr lang="zh-CN" altLang="en-US" sz="2800" b="1" smtClean="0">
                <a:latin typeface="楷体_GB2312" pitchFamily="49" charset="-122"/>
                <a:ea typeface="楷体_GB2312" pitchFamily="49" charset="-122"/>
              </a:rPr>
              <a:t>（</a:t>
            </a:r>
            <a:r>
              <a:rPr lang="en-US" altLang="zh-CN" sz="2800" b="1" smtClean="0">
                <a:latin typeface="楷体_GB2312" pitchFamily="49" charset="-122"/>
                <a:ea typeface="楷体_GB2312" pitchFamily="49" charset="-122"/>
              </a:rPr>
              <a:t>2</a:t>
            </a:r>
            <a:r>
              <a:rPr lang="zh-CN" altLang="en-US" sz="2800" b="1" smtClean="0">
                <a:latin typeface="楷体_GB2312" pitchFamily="49" charset="-122"/>
                <a:ea typeface="楷体_GB2312" pitchFamily="49" charset="-122"/>
              </a:rPr>
              <a:t>）现代大学成型阶段：从</a:t>
            </a:r>
            <a:r>
              <a:rPr lang="en-US" altLang="zh-CN" sz="2800" b="1" smtClean="0">
                <a:latin typeface="楷体_GB2312" pitchFamily="49" charset="-122"/>
                <a:ea typeface="楷体_GB2312" pitchFamily="49" charset="-122"/>
              </a:rPr>
              <a:t>1912</a:t>
            </a:r>
            <a:r>
              <a:rPr lang="zh-CN" altLang="en-US" sz="2800" b="1" smtClean="0">
                <a:latin typeface="楷体_GB2312" pitchFamily="49" charset="-122"/>
                <a:ea typeface="楷体_GB2312" pitchFamily="49" charset="-122"/>
              </a:rPr>
              <a:t>至</a:t>
            </a:r>
            <a:r>
              <a:rPr lang="en-US" altLang="zh-CN" sz="2800" b="1" smtClean="0">
                <a:latin typeface="楷体_GB2312" pitchFamily="49" charset="-122"/>
                <a:ea typeface="楷体_GB2312" pitchFamily="49" charset="-122"/>
              </a:rPr>
              <a:t>1927</a:t>
            </a:r>
            <a:r>
              <a:rPr lang="zh-CN" altLang="en-US" sz="2800" b="1" smtClean="0">
                <a:latin typeface="楷体_GB2312" pitchFamily="49" charset="-122"/>
                <a:ea typeface="楷体_GB2312" pitchFamily="49" charset="-122"/>
              </a:rPr>
              <a:t>年北伐战争前；</a:t>
            </a:r>
          </a:p>
          <a:p>
            <a:pPr>
              <a:lnSpc>
                <a:spcPct val="120000"/>
              </a:lnSpc>
              <a:buFontTx/>
              <a:buNone/>
            </a:pPr>
            <a:r>
              <a:rPr lang="zh-CN" altLang="en-US" sz="2800" b="1" smtClean="0">
                <a:latin typeface="楷体_GB2312" pitchFamily="49" charset="-122"/>
                <a:ea typeface="楷体_GB2312" pitchFamily="49" charset="-122"/>
              </a:rPr>
              <a:t>（</a:t>
            </a:r>
            <a:r>
              <a:rPr lang="en-US" altLang="zh-CN" sz="2800" b="1" smtClean="0">
                <a:latin typeface="楷体_GB2312" pitchFamily="49" charset="-122"/>
                <a:ea typeface="楷体_GB2312" pitchFamily="49" charset="-122"/>
              </a:rPr>
              <a:t>3</a:t>
            </a:r>
            <a:r>
              <a:rPr lang="zh-CN" altLang="en-US" sz="2800" b="1" smtClean="0">
                <a:latin typeface="楷体_GB2312" pitchFamily="49" charset="-122"/>
                <a:ea typeface="楷体_GB2312" pitchFamily="49" charset="-122"/>
              </a:rPr>
              <a:t>）曲折徘徊阶段：从</a:t>
            </a:r>
            <a:r>
              <a:rPr lang="en-US" altLang="zh-CN" sz="2800" b="1" smtClean="0">
                <a:latin typeface="楷体_GB2312" pitchFamily="49" charset="-122"/>
                <a:ea typeface="楷体_GB2312" pitchFamily="49" charset="-122"/>
              </a:rPr>
              <a:t>1927</a:t>
            </a:r>
            <a:r>
              <a:rPr lang="zh-CN" altLang="en-US" sz="2800" b="1" smtClean="0">
                <a:latin typeface="楷体_GB2312" pitchFamily="49" charset="-122"/>
                <a:ea typeface="楷体_GB2312" pitchFamily="49" charset="-122"/>
              </a:rPr>
              <a:t>年至</a:t>
            </a:r>
            <a:r>
              <a:rPr lang="en-US" altLang="zh-CN" sz="2800" b="1" smtClean="0">
                <a:latin typeface="楷体_GB2312" pitchFamily="49" charset="-122"/>
                <a:ea typeface="楷体_GB2312" pitchFamily="49" charset="-122"/>
              </a:rPr>
              <a:t>1949</a:t>
            </a:r>
            <a:r>
              <a:rPr lang="zh-CN" altLang="en-US" sz="2800" b="1" smtClean="0">
                <a:latin typeface="楷体_GB2312" pitchFamily="49" charset="-122"/>
                <a:ea typeface="楷体_GB2312" pitchFamily="49" charset="-122"/>
              </a:rPr>
              <a:t>年；</a:t>
            </a:r>
          </a:p>
          <a:p>
            <a:pPr>
              <a:lnSpc>
                <a:spcPct val="120000"/>
              </a:lnSpc>
              <a:buFontTx/>
              <a:buNone/>
            </a:pPr>
            <a:r>
              <a:rPr lang="zh-CN" altLang="en-US" sz="2800" b="1" smtClean="0">
                <a:latin typeface="楷体_GB2312" pitchFamily="49" charset="-122"/>
                <a:ea typeface="楷体_GB2312" pitchFamily="49" charset="-122"/>
              </a:rPr>
              <a:t>（</a:t>
            </a:r>
            <a:r>
              <a:rPr lang="en-US" altLang="zh-CN" sz="2800" b="1" smtClean="0">
                <a:latin typeface="楷体_GB2312" pitchFamily="49" charset="-122"/>
                <a:ea typeface="楷体_GB2312" pitchFamily="49" charset="-122"/>
              </a:rPr>
              <a:t>4</a:t>
            </a:r>
            <a:r>
              <a:rPr lang="zh-CN" altLang="en-US" sz="2800" b="1" smtClean="0">
                <a:latin typeface="楷体_GB2312" pitchFamily="49" charset="-122"/>
                <a:ea typeface="楷体_GB2312" pitchFamily="49" charset="-122"/>
              </a:rPr>
              <a:t>）全盘学苏阶段：从</a:t>
            </a:r>
            <a:r>
              <a:rPr lang="en-US" altLang="zh-CN" sz="2800" b="1" smtClean="0">
                <a:latin typeface="楷体_GB2312" pitchFamily="49" charset="-122"/>
                <a:ea typeface="楷体_GB2312" pitchFamily="49" charset="-122"/>
              </a:rPr>
              <a:t>1950</a:t>
            </a:r>
            <a:r>
              <a:rPr lang="zh-CN" altLang="en-US" sz="2800" b="1" smtClean="0">
                <a:latin typeface="楷体_GB2312" pitchFamily="49" charset="-122"/>
                <a:ea typeface="楷体_GB2312" pitchFamily="49" charset="-122"/>
              </a:rPr>
              <a:t>年到</a:t>
            </a:r>
            <a:r>
              <a:rPr lang="en-US" altLang="zh-CN" sz="2800" b="1" smtClean="0">
                <a:latin typeface="楷体_GB2312" pitchFamily="49" charset="-122"/>
                <a:ea typeface="楷体_GB2312" pitchFamily="49" charset="-122"/>
              </a:rPr>
              <a:t>1960</a:t>
            </a:r>
            <a:r>
              <a:rPr lang="zh-CN" altLang="en-US" sz="2800" b="1" smtClean="0">
                <a:latin typeface="楷体_GB2312" pitchFamily="49" charset="-122"/>
                <a:ea typeface="楷体_GB2312" pitchFamily="49" charset="-122"/>
              </a:rPr>
              <a:t>年；</a:t>
            </a:r>
          </a:p>
          <a:p>
            <a:pPr>
              <a:lnSpc>
                <a:spcPct val="120000"/>
              </a:lnSpc>
              <a:buFontTx/>
              <a:buNone/>
            </a:pPr>
            <a:r>
              <a:rPr lang="zh-CN" altLang="en-US" sz="2800" b="1" smtClean="0">
                <a:latin typeface="楷体_GB2312" pitchFamily="49" charset="-122"/>
                <a:ea typeface="楷体_GB2312" pitchFamily="49" charset="-122"/>
              </a:rPr>
              <a:t>（</a:t>
            </a:r>
            <a:r>
              <a:rPr lang="en-US" altLang="zh-CN" sz="2800" b="1" smtClean="0">
                <a:latin typeface="楷体_GB2312" pitchFamily="49" charset="-122"/>
                <a:ea typeface="楷体_GB2312" pitchFamily="49" charset="-122"/>
              </a:rPr>
              <a:t>5</a:t>
            </a:r>
            <a:r>
              <a:rPr lang="zh-CN" altLang="en-US" sz="2800" b="1" smtClean="0">
                <a:latin typeface="楷体_GB2312" pitchFamily="49" charset="-122"/>
                <a:ea typeface="楷体_GB2312" pitchFamily="49" charset="-122"/>
              </a:rPr>
              <a:t>）闭关锁国阶段：</a:t>
            </a:r>
            <a:r>
              <a:rPr lang="en-US" altLang="zh-CN" sz="2800" b="1" smtClean="0">
                <a:latin typeface="楷体_GB2312" pitchFamily="49" charset="-122"/>
                <a:ea typeface="楷体_GB2312" pitchFamily="49" charset="-122"/>
              </a:rPr>
              <a:t>1961</a:t>
            </a:r>
            <a:r>
              <a:rPr lang="zh-CN" altLang="en-US" sz="2800" b="1" smtClean="0">
                <a:latin typeface="楷体_GB2312" pitchFamily="49" charset="-122"/>
                <a:ea typeface="楷体_GB2312" pitchFamily="49" charset="-122"/>
              </a:rPr>
              <a:t>年至</a:t>
            </a:r>
            <a:r>
              <a:rPr lang="en-US" altLang="zh-CN" sz="2800" b="1" smtClean="0">
                <a:latin typeface="楷体_GB2312" pitchFamily="49" charset="-122"/>
                <a:ea typeface="楷体_GB2312" pitchFamily="49" charset="-122"/>
              </a:rPr>
              <a:t>1978 </a:t>
            </a:r>
            <a:r>
              <a:rPr lang="zh-CN" altLang="en-US" sz="2800" b="1" smtClean="0">
                <a:latin typeface="楷体_GB2312" pitchFamily="49" charset="-122"/>
                <a:ea typeface="楷体_GB2312" pitchFamily="49" charset="-122"/>
              </a:rPr>
              <a:t>年；</a:t>
            </a:r>
          </a:p>
          <a:p>
            <a:pPr>
              <a:lnSpc>
                <a:spcPct val="120000"/>
              </a:lnSpc>
              <a:buFontTx/>
              <a:buNone/>
            </a:pPr>
            <a:r>
              <a:rPr lang="zh-CN" altLang="en-US" sz="2800" b="1" smtClean="0">
                <a:latin typeface="楷体_GB2312" pitchFamily="49" charset="-122"/>
                <a:ea typeface="楷体_GB2312" pitchFamily="49" charset="-122"/>
              </a:rPr>
              <a:t>（</a:t>
            </a:r>
            <a:r>
              <a:rPr lang="en-US" altLang="zh-CN" sz="2800" b="1" smtClean="0">
                <a:latin typeface="楷体_GB2312" pitchFamily="49" charset="-122"/>
                <a:ea typeface="楷体_GB2312" pitchFamily="49" charset="-122"/>
              </a:rPr>
              <a:t>6</a:t>
            </a:r>
            <a:r>
              <a:rPr lang="zh-CN" altLang="en-US" sz="2800" b="1" smtClean="0">
                <a:latin typeface="楷体_GB2312" pitchFamily="49" charset="-122"/>
                <a:ea typeface="楷体_GB2312" pitchFamily="49" charset="-122"/>
              </a:rPr>
              <a:t>）恢复和发展阶段：从</a:t>
            </a:r>
            <a:r>
              <a:rPr lang="en-US" altLang="zh-CN" sz="2800" b="1" smtClean="0">
                <a:latin typeface="楷体_GB2312" pitchFamily="49" charset="-122"/>
                <a:ea typeface="楷体_GB2312" pitchFamily="49" charset="-122"/>
              </a:rPr>
              <a:t>1978</a:t>
            </a:r>
            <a:r>
              <a:rPr lang="zh-CN" altLang="en-US" sz="2800" b="1" smtClean="0">
                <a:latin typeface="楷体_GB2312" pitchFamily="49" charset="-122"/>
                <a:ea typeface="楷体_GB2312" pitchFamily="49" charset="-122"/>
              </a:rPr>
              <a:t>年到现在。 </a:t>
            </a:r>
          </a:p>
        </p:txBody>
      </p:sp>
    </p:spTree>
  </p:cSld>
  <p:clrMapOvr>
    <a:masterClrMapping/>
  </p:clrMapOvr>
</p:sld>
</file>

<file path=ppt/theme/theme1.xml><?xml version="1.0" encoding="utf-8"?>
<a:theme xmlns:a="http://schemas.openxmlformats.org/drawingml/2006/main" name="1">
  <a:themeElements>
    <a:clrScheme nam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non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non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charset="0"/>
            <a:ea typeface="宋体" pitchFamily="2" charset="-122"/>
          </a:defRPr>
        </a:defPPr>
      </a:lstStyle>
    </a:lnDef>
  </a:objectDefaults>
  <a:extraClrSchemeLst>
    <a:extraClrScheme>
      <a:clrScheme nam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Template>
  <TotalTime>1</TotalTime>
  <Pages>0</Pages>
  <Words>4611</Words>
  <Characters>0</Characters>
  <Application>Microsoft Office PowerPoint</Application>
  <DocSecurity>0</DocSecurity>
  <PresentationFormat>全屏显示(4:3)</PresentationFormat>
  <Lines>0</Lines>
  <Paragraphs>196</Paragraphs>
  <Slides>50</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50</vt:i4>
      </vt:variant>
    </vt:vector>
  </HeadingPairs>
  <TitlesOfParts>
    <vt:vector size="57" baseType="lpstr">
      <vt:lpstr>Arial</vt:lpstr>
      <vt:lpstr>宋体</vt:lpstr>
      <vt:lpstr>Times New Roman</vt:lpstr>
      <vt:lpstr>黑体</vt:lpstr>
      <vt:lpstr>楷体_GB2312</vt:lpstr>
      <vt:lpstr>华文新魏</vt:lpstr>
      <vt:lpstr>1</vt:lpstr>
      <vt:lpstr>做好新时期对外开放工作 需要实现五个结合 ---对新时期对外开放工作四项原则的初步认识</vt:lpstr>
      <vt:lpstr>正式颁布的《若干意见》</vt:lpstr>
      <vt:lpstr>《若干意见》的总体要求</vt:lpstr>
      <vt:lpstr>发言主要内容</vt:lpstr>
      <vt:lpstr>幻灯片 5</vt:lpstr>
      <vt:lpstr>围绕中心、服务大局</vt:lpstr>
      <vt:lpstr>教育国际化的价值取向</vt:lpstr>
      <vt:lpstr>价值取向功利化</vt:lpstr>
      <vt:lpstr>国际化视野的中国现代大学发展</vt:lpstr>
      <vt:lpstr>策略和工具的思想</vt:lpstr>
      <vt:lpstr>说起来重要，干起来次要</vt:lpstr>
      <vt:lpstr>一所大学的数量指标</vt:lpstr>
      <vt:lpstr>合理性与局限性</vt:lpstr>
      <vt:lpstr>国际化的目标是培养人才</vt:lpstr>
      <vt:lpstr>遵循教育发展的基本规律</vt:lpstr>
      <vt:lpstr>幻灯片 16</vt:lpstr>
      <vt:lpstr>不同国家国际化的区别</vt:lpstr>
      <vt:lpstr>依附发展理论的观点</vt:lpstr>
      <vt:lpstr>依附式发展道路的特征</vt:lpstr>
      <vt:lpstr>拉美高等教育之痛</vt:lpstr>
      <vt:lpstr>借鉴- 超越式发展</vt:lpstr>
      <vt:lpstr>部分国家的有益经验</vt:lpstr>
      <vt:lpstr>坚持以我为主</vt:lpstr>
      <vt:lpstr>幻灯片 24</vt:lpstr>
      <vt:lpstr>奈特（Jane Knight）认为</vt:lpstr>
      <vt:lpstr>大学国际化的内涵</vt:lpstr>
      <vt:lpstr>国内国际化与跨境国际化</vt:lpstr>
      <vt:lpstr>国内国际化的内容</vt:lpstr>
      <vt:lpstr>工作重心存在的问题</vt:lpstr>
      <vt:lpstr>新时期的办学理念</vt:lpstr>
      <vt:lpstr>校园国际化环境建设</vt:lpstr>
      <vt:lpstr>幻灯片 32</vt:lpstr>
      <vt:lpstr>加大投入</vt:lpstr>
      <vt:lpstr>“互联网+教育”时代</vt:lpstr>
      <vt:lpstr>以教学改革应对挑战</vt:lpstr>
      <vt:lpstr>国际化的制度保障</vt:lpstr>
      <vt:lpstr>“三动三不动”现象</vt:lpstr>
      <vt:lpstr>上动下不动</vt:lpstr>
      <vt:lpstr>北京大学的调查显示</vt:lpstr>
      <vt:lpstr>师生是高校国际化的活动主体</vt:lpstr>
      <vt:lpstr>维持适应性和稳定性的平衡</vt:lpstr>
      <vt:lpstr>开发资源</vt:lpstr>
      <vt:lpstr>幻灯片 43</vt:lpstr>
      <vt:lpstr>超长板效应</vt:lpstr>
      <vt:lpstr>配合双一流建设</vt:lpstr>
      <vt:lpstr>保障对外交流安全</vt:lpstr>
      <vt:lpstr>国际交流的不平等现象</vt:lpstr>
      <vt:lpstr>抵御西方腐朽文化的侵蚀</vt:lpstr>
      <vt:lpstr>迎来新时期对外开放的春天</vt:lpstr>
      <vt:lpstr>谢谢！请批评指正！</vt:lpstr>
    </vt:vector>
  </TitlesOfParts>
  <Company>sysu</Company>
  <LinksUpToDate>false</LinksUpToDate>
  <CharactersWithSpaces>0</CharactersWithSpaces>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留学生与中国高等教育发展</dc:title>
  <dc:creator>chen changgui</dc:creator>
  <cp:lastModifiedBy>学生助理</cp:lastModifiedBy>
  <cp:revision>192</cp:revision>
  <dcterms:created xsi:type="dcterms:W3CDTF">2004-10-08T01:37:39Z</dcterms:created>
  <dcterms:modified xsi:type="dcterms:W3CDTF">2016-08-01T02:54:56Z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2052-10.1.0.5803</vt:lpwstr>
  </property>
</Properties>
</file>